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2"/>
    <p:sldMasterId id="2147483724" r:id="rId3"/>
    <p:sldMasterId id="2147483736" r:id="rId4"/>
  </p:sldMasterIdLst>
  <p:notesMasterIdLst>
    <p:notesMasterId r:id="rId31"/>
  </p:notesMasterIdLst>
  <p:handoutMasterIdLst>
    <p:handoutMasterId r:id="rId32"/>
  </p:handoutMasterIdLst>
  <p:sldIdLst>
    <p:sldId id="320" r:id="rId5"/>
    <p:sldId id="321" r:id="rId6"/>
    <p:sldId id="322" r:id="rId7"/>
    <p:sldId id="323" r:id="rId8"/>
    <p:sldId id="324" r:id="rId9"/>
    <p:sldId id="330" r:id="rId10"/>
    <p:sldId id="355" r:id="rId11"/>
    <p:sldId id="356" r:id="rId12"/>
    <p:sldId id="357" r:id="rId13"/>
    <p:sldId id="358" r:id="rId14"/>
    <p:sldId id="359" r:id="rId15"/>
    <p:sldId id="360" r:id="rId16"/>
    <p:sldId id="325" r:id="rId17"/>
    <p:sldId id="361" r:id="rId18"/>
    <p:sldId id="362" r:id="rId19"/>
    <p:sldId id="364" r:id="rId20"/>
    <p:sldId id="363" r:id="rId21"/>
    <p:sldId id="365" r:id="rId22"/>
    <p:sldId id="368" r:id="rId23"/>
    <p:sldId id="370" r:id="rId24"/>
    <p:sldId id="371" r:id="rId25"/>
    <p:sldId id="372" r:id="rId26"/>
    <p:sldId id="373" r:id="rId27"/>
    <p:sldId id="374" r:id="rId28"/>
    <p:sldId id="375" r:id="rId29"/>
    <p:sldId id="376" r:id="rId30"/>
  </p:sldIdLst>
  <p:sldSz cx="9144000" cy="6858000" type="screen4x3"/>
  <p:notesSz cx="6858000" cy="9144000"/>
  <p:embeddedFontLst>
    <p:embeddedFont>
      <p:font typeface="Segoe UI Symbol" panose="020B0502040204020203" pitchFamily="34" charset="0"/>
      <p:regular r:id="rId33"/>
    </p:embeddedFont>
    <p:embeddedFont>
      <p:font typeface="Arial Narrow" panose="020B0606020202030204" pitchFamily="34" charset="0"/>
      <p:regular r:id="rId34"/>
      <p:bold r:id="rId35"/>
      <p:italic r:id="rId36"/>
      <p:boldItalic r:id="rId37"/>
    </p:embeddedFont>
    <p:embeddedFont>
      <p:font typeface="Agency FB" panose="020B0503020202020204" pitchFamily="34" charset="0"/>
      <p:regular r:id="rId38"/>
      <p:bold r:id="rId39"/>
    </p:embeddedFont>
    <p:embeddedFont>
      <p:font typeface="Lato" panose="020F0502020204030203" pitchFamily="34" charset="0"/>
      <p:regular r:id="rId40"/>
      <p:bold r:id="rId41"/>
      <p:boldItalic r:id="rId42"/>
    </p:embeddedFon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Arial Bold" panose="020B0704020202020204" pitchFamily="34" charset="0"/>
      <p:bold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 clrIdx="0">
    <p:extLst>
      <p:ext uri="{19B8F6BF-5375-455C-9EA6-DF929625EA0E}">
        <p15:presenceInfo xmlns:p15="http://schemas.microsoft.com/office/powerpoint/2012/main" userId="S-1-5-21-789646760-378479060-1264475144-1163" providerId="AD"/>
      </p:ext>
    </p:extLst>
  </p:cmAuthor>
  <p:cmAuthor id="2" name="lawrence leiter" initials="LAL" lastIdx="17" clrIdx="1"/>
  <p:cmAuthor id="3" name="" initials="" lastIdx="6" clrIdx="2">
    <p:extLst>
      <p:ext uri="{19B8F6BF-5375-455C-9EA6-DF929625EA0E}">
        <p15:presenceInfo xmlns:p15="http://schemas.microsoft.com/office/powerpoint/2012/main" userId="e69f6ce56f6a808c" providerId="Windows Live"/>
      </p:ext>
    </p:extLst>
  </p:cmAuthor>
  <p:cmAuthor id="4" name="Rakcevic, Ranka" initials="RR" lastIdx="12" clrIdx="3">
    <p:extLst>
      <p:ext uri="{19B8F6BF-5375-455C-9EA6-DF929625EA0E}">
        <p15:presenceInfo xmlns:p15="http://schemas.microsoft.com/office/powerpoint/2012/main" userId="S-1-5-21-379614923-3435630508-3781305282-350030" providerId="AD"/>
      </p:ext>
    </p:extLst>
  </p:cmAuthor>
  <p:cmAuthor id="5" name="Fairbairn, Molly" initials="FM" lastIdx="1" clrIdx="4">
    <p:extLst>
      <p:ext uri="{19B8F6BF-5375-455C-9EA6-DF929625EA0E}">
        <p15:presenceInfo xmlns:p15="http://schemas.microsoft.com/office/powerpoint/2012/main" userId="S-1-5-21-379614923-3435630508-3781305282-4801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C7E"/>
    <a:srgbClr val="F63724"/>
    <a:srgbClr val="103548"/>
    <a:srgbClr val="E3E9EB"/>
    <a:srgbClr val="000000"/>
    <a:srgbClr val="3CA3D3"/>
    <a:srgbClr val="395283"/>
    <a:srgbClr val="8AC8E5"/>
    <a:srgbClr val="22A0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3" autoAdjust="0"/>
    <p:restoredTop sz="62500" autoAdjust="0"/>
  </p:normalViewPr>
  <p:slideViewPr>
    <p:cSldViewPr snapToGrid="0">
      <p:cViewPr varScale="1">
        <p:scale>
          <a:sx n="40" d="100"/>
          <a:sy n="40" d="100"/>
        </p:scale>
        <p:origin x="1876" y="44"/>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1" d="100"/>
          <a:sy n="51" d="100"/>
        </p:scale>
        <p:origin x="2624"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FH Detection</c:v>
                </c:pt>
              </c:strCache>
            </c:strRef>
          </c:tx>
          <c:explosion val="10"/>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0-CBFA-4D1B-9E60-2103022CE13A}"/>
              </c:ext>
            </c:extLst>
          </c:dPt>
          <c:dPt>
            <c:idx val="1"/>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CBFA-4D1B-9E60-2103022CE13A}"/>
              </c:ext>
            </c:extLst>
          </c:dPt>
          <c:dPt>
            <c:idx val="2"/>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2-CBFA-4D1B-9E60-2103022CE13A}"/>
              </c:ext>
            </c:extLst>
          </c:dPt>
          <c:dPt>
            <c:idx val="3"/>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CBFA-4D1B-9E60-2103022CE13A}"/>
              </c:ext>
            </c:extLst>
          </c:dPt>
          <c:cat>
            <c:strRef>
              <c:f>Sheet1!$A$2:$A$5</c:f>
              <c:strCache>
                <c:ptCount val="2"/>
                <c:pt idx="0">
                  <c:v>Undiagnosed</c:v>
                </c:pt>
                <c:pt idx="1">
                  <c:v>Diagnosed</c:v>
                </c:pt>
              </c:strCache>
            </c:strRef>
          </c:cat>
          <c:val>
            <c:numRef>
              <c:f>Sheet1!$B$2:$B$5</c:f>
              <c:numCache>
                <c:formatCode>General</c:formatCode>
                <c:ptCount val="4"/>
                <c:pt idx="0">
                  <c:v>85</c:v>
                </c:pt>
                <c:pt idx="1">
                  <c:v>15</c:v>
                </c:pt>
              </c:numCache>
            </c:numRef>
          </c:val>
          <c:extLst>
            <c:ext xmlns:c16="http://schemas.microsoft.com/office/drawing/2014/chart" uri="{C3380CC4-5D6E-409C-BE32-E72D297353CC}">
              <c16:uniqueId val="{00000004-CBFA-4D1B-9E60-2103022CE13A}"/>
            </c:ext>
          </c:extLst>
        </c:ser>
        <c:dLbls>
          <c:showLegendKey val="0"/>
          <c:showVal val="0"/>
          <c:showCatName val="0"/>
          <c:showSerName val="0"/>
          <c:showPercent val="0"/>
          <c:showBubbleSize val="0"/>
          <c:showLeaderLines val="1"/>
        </c:dLbls>
        <c:firstSliceAng val="266"/>
      </c:pieChart>
      <c:spPr>
        <a:noFill/>
        <a:ln w="25391">
          <a:noFill/>
        </a:ln>
        <a:effectLst/>
      </c:spPr>
    </c:plotArea>
    <c:plotVisOnly val="1"/>
    <c:dispBlanksAs val="zero"/>
    <c:showDLblsOverMax val="0"/>
  </c:chart>
  <c:spPr>
    <a:noFill/>
    <a:ln w="9525" cap="flat" cmpd="sng" algn="ctr">
      <a:noFill/>
      <a:prstDash val="solid"/>
    </a:ln>
    <a:effectLst/>
  </c:spPr>
  <c:txPr>
    <a:bodyPr/>
    <a:lstStyle/>
    <a:p>
      <a:pPr>
        <a:defRPr sz="1799"/>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rgbClr val="0A5C7E"/>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-48.8</c:v>
                </c:pt>
                <c:pt idx="1">
                  <c:v>-48.7</c:v>
                </c:pt>
              </c:numCache>
            </c:numRef>
          </c:val>
          <c:extLst>
            <c:ext xmlns:c16="http://schemas.microsoft.com/office/drawing/2014/chart" uri="{C3380CC4-5D6E-409C-BE32-E72D297353CC}">
              <c16:uniqueId val="{00000000-8233-4D37-A5FF-5E8154A10C23}"/>
            </c:ext>
          </c:extLst>
        </c:ser>
        <c:ser>
          <c:idx val="1"/>
          <c:order val="1"/>
          <c:tx>
            <c:strRef>
              <c:f>Sheet1!$C$1</c:f>
              <c:strCache>
                <c:ptCount val="1"/>
                <c:pt idx="0">
                  <c:v>Series 2</c:v>
                </c:pt>
              </c:strCache>
            </c:strRef>
          </c:tx>
          <c:spPr>
            <a:solidFill>
              <a:schemeClr val="tx1">
                <a:lumMod val="75000"/>
                <a:lumOff val="25000"/>
              </a:schemeClr>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9.1</c:v>
                </c:pt>
                <c:pt idx="1">
                  <c:v>2.8</c:v>
                </c:pt>
              </c:numCache>
            </c:numRef>
          </c:val>
          <c:extLst>
            <c:ext xmlns:c16="http://schemas.microsoft.com/office/drawing/2014/chart" uri="{C3380CC4-5D6E-409C-BE32-E72D297353CC}">
              <c16:uniqueId val="{00000001-8233-4D37-A5FF-5E8154A10C23}"/>
            </c:ext>
          </c:extLst>
        </c:ser>
        <c:dLbls>
          <c:showLegendKey val="0"/>
          <c:showVal val="0"/>
          <c:showCatName val="0"/>
          <c:showSerName val="0"/>
          <c:showPercent val="0"/>
          <c:showBubbleSize val="0"/>
        </c:dLbls>
        <c:gapWidth val="219"/>
        <c:overlap val="-27"/>
        <c:axId val="593766096"/>
        <c:axId val="593766488"/>
      </c:barChart>
      <c:catAx>
        <c:axId val="593766096"/>
        <c:scaling>
          <c:orientation val="minMax"/>
        </c:scaling>
        <c:delete val="1"/>
        <c:axPos val="b"/>
        <c:numFmt formatCode="General" sourceLinked="1"/>
        <c:majorTickMark val="out"/>
        <c:minorTickMark val="none"/>
        <c:tickLblPos val="nextTo"/>
        <c:crossAx val="593766488"/>
        <c:crosses val="autoZero"/>
        <c:auto val="1"/>
        <c:lblAlgn val="ctr"/>
        <c:lblOffset val="100"/>
        <c:noMultiLvlLbl val="0"/>
      </c:catAx>
      <c:valAx>
        <c:axId val="59376648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6" b="0"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crossAx val="593766096"/>
        <c:crosses val="autoZero"/>
        <c:crossBetween val="between"/>
      </c:valAx>
      <c:spPr>
        <a:noFill/>
        <a:ln w="25380">
          <a:noFill/>
        </a:ln>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20">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1">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4D0470-1A6D-43CF-A432-B388F12527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D98F65-E05A-4358-A15F-82422B6317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AB2E46-1E63-4C79-8A21-1396A4A246D4}" type="datetimeFigureOut">
              <a:rPr lang="en-US" smtClean="0"/>
              <a:t>5/7/2018</a:t>
            </a:fld>
            <a:endParaRPr lang="en-US"/>
          </a:p>
        </p:txBody>
      </p:sp>
      <p:sp>
        <p:nvSpPr>
          <p:cNvPr id="4" name="Footer Placeholder 3">
            <a:extLst>
              <a:ext uri="{FF2B5EF4-FFF2-40B4-BE49-F238E27FC236}">
                <a16:creationId xmlns:a16="http://schemas.microsoft.com/office/drawing/2014/main" id="{A61A6CE7-F6E1-4A13-88C6-429C4B1D65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96A7B4E-DAE7-46CE-9291-568F9ACB99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7ABB4C-30D5-4DA7-9AB2-822CF842847A}" type="slidenum">
              <a:rPr lang="en-US" smtClean="0"/>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B2BCCA-7487-4FDA-A785-D2619AC4F4A4}" type="datetimeFigureOut">
              <a:rPr lang="en-US" smtClean="0"/>
              <a:t>5/7/2018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310FC-D5D5-4DDD-85C1-086E0E1F3CCA}" type="slidenum">
              <a:rPr lang="en-US" smtClean="0"/>
              <a:t>‹#›</a:t>
            </a:fld>
            <a:endParaRPr lang="en-US"/>
          </a:p>
        </p:txBody>
      </p:sp>
    </p:spTree>
    <p:extLst>
      <p:ext uri="{BB962C8B-B14F-4D97-AF65-F5344CB8AC3E}">
        <p14:creationId xmlns:p14="http://schemas.microsoft.com/office/powerpoint/2010/main" val="208934867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clinicaltrials.gov/"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linicaltrials.gov/show/NCT01763918"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clinicaltrials.gov/show/NCT01623115"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linicaltrials.gov/show/NCT0170950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a:t>
            </a:fld>
            <a:endParaRPr lang="en-US"/>
          </a:p>
        </p:txBody>
      </p:sp>
    </p:spTree>
    <p:extLst>
      <p:ext uri="{BB962C8B-B14F-4D97-AF65-F5344CB8AC3E}">
        <p14:creationId xmlns:p14="http://schemas.microsoft.com/office/powerpoint/2010/main" val="217594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44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ABB73B-EDB4-4498-9A9E-91FD5085195D}"/>
              </a:ext>
            </a:extLst>
          </p:cNvPr>
          <p:cNvSpPr>
            <a:spLocks noGrp="1"/>
          </p:cNvSpPr>
          <p:nvPr>
            <p:ph type="body" idx="1"/>
          </p:nvPr>
        </p:nvSpPr>
        <p:spPr/>
        <p:txBody>
          <a:bodyPr/>
          <a:lstStyle/>
          <a:p>
            <a:r>
              <a:rPr lang="en-CA" sz="1200" b="0" i="0" kern="1200" dirty="0">
                <a:solidFill>
                  <a:schemeClr val="tx1"/>
                </a:solidFill>
                <a:effectLst/>
                <a:latin typeface="+mn-lt"/>
                <a:ea typeface="+mn-ea"/>
                <a:cs typeface="+mn-cs"/>
              </a:rPr>
              <a:t>Notes: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Kaplan-Meier curve estimates of cumulative coronary heart disease-free survival among patients with familial hypercholesterolaemia according to statin treatment (P&lt;0.001 for difference)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familial hypercholesterolaemia, the absolute risk of first onset of coronary heart disease was 11/1000 person years in statin treated patients compared with 119/1000 person years in untreated patients. Incident coronary heart disease occurred at younger age in untreated patients (48.6 </a:t>
            </a:r>
            <a:r>
              <a:rPr lang="en-CA" sz="1200" b="0" i="1" kern="1200" dirty="0">
                <a:solidFill>
                  <a:schemeClr val="tx1"/>
                </a:solidFill>
                <a:effectLst/>
                <a:latin typeface="+mn-lt"/>
                <a:ea typeface="+mn-ea"/>
                <a:cs typeface="+mn-cs"/>
              </a:rPr>
              <a:t>v</a:t>
            </a:r>
            <a:r>
              <a:rPr lang="en-CA" sz="1200" b="0" i="0" kern="1200" dirty="0">
                <a:solidFill>
                  <a:schemeClr val="tx1"/>
                </a:solidFill>
                <a:effectLst/>
                <a:latin typeface="+mn-lt"/>
                <a:ea typeface="+mn-ea"/>
                <a:cs typeface="+mn-cs"/>
              </a:rPr>
              <a:t> 50.9 years, P=0.05). The treated group had a significantly better event-free survival (P&lt;0.001</a:t>
            </a:r>
            <a:endParaRPr lang="en-US" dirty="0"/>
          </a:p>
        </p:txBody>
      </p:sp>
    </p:spTree>
    <p:extLst>
      <p:ext uri="{BB962C8B-B14F-4D97-AF65-F5344CB8AC3E}">
        <p14:creationId xmlns:p14="http://schemas.microsoft.com/office/powerpoint/2010/main" val="30320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99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13</a:t>
            </a:fld>
            <a:endParaRPr lang="en-US"/>
          </a:p>
        </p:txBody>
      </p:sp>
    </p:spTree>
    <p:extLst>
      <p:ext uri="{BB962C8B-B14F-4D97-AF65-F5344CB8AC3E}">
        <p14:creationId xmlns:p14="http://schemas.microsoft.com/office/powerpoint/2010/main" val="2767534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675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pPr eaLnBrk="1" hangingPunct="1">
              <a:lnSpc>
                <a:spcPct val="93000"/>
              </a:lnSpc>
              <a:spcBef>
                <a:spcPct val="0"/>
              </a:spcBef>
              <a:buSzPct val="45000"/>
              <a:buFont typeface="Wingdings" panose="05000000000000000000" pitchFamily="2" charset="2"/>
              <a:buNone/>
            </a:pPr>
            <a:r>
              <a:rPr lang="en-GB" altLang="en-US" b="1" dirty="0">
                <a:latin typeface="Arial" panose="020B0604020202020204" pitchFamily="34" charset="0"/>
                <a:ea typeface="msgothic"/>
                <a:cs typeface="msgothic"/>
              </a:rPr>
              <a:t>Speaker Notes: </a:t>
            </a:r>
          </a:p>
          <a:p>
            <a:pPr eaLnBrk="1" hangingPunct="1">
              <a:lnSpc>
                <a:spcPct val="93000"/>
              </a:lnSpc>
              <a:spcBef>
                <a:spcPct val="0"/>
              </a:spcBef>
              <a:buSzPct val="45000"/>
              <a:buFont typeface="Wingdings" panose="05000000000000000000" pitchFamily="2" charset="2"/>
              <a:buNone/>
            </a:pPr>
            <a:endParaRPr lang="en-GB" altLang="en-US" dirty="0">
              <a:latin typeface="Arial" panose="020B0604020202020204" pitchFamily="34" charset="0"/>
              <a:ea typeface="msgothic"/>
              <a:cs typeface="msgothic"/>
            </a:endParaRPr>
          </a:p>
          <a:p>
            <a:pPr eaLnBrk="1" hangingPunct="1">
              <a:lnSpc>
                <a:spcPct val="93000"/>
              </a:lnSpc>
              <a:spcBef>
                <a:spcPct val="0"/>
              </a:spcBef>
              <a:buSzPct val="45000"/>
              <a:buFont typeface="Wingdings" panose="05000000000000000000" pitchFamily="2" charset="2"/>
              <a:buNone/>
            </a:pPr>
            <a:r>
              <a:rPr lang="en-GB" altLang="en-US" dirty="0">
                <a:latin typeface="Arial" panose="020B0604020202020204" pitchFamily="34" charset="0"/>
                <a:ea typeface="msgothic"/>
                <a:cs typeface="msgothic"/>
              </a:rPr>
              <a:t>Factors Affecting CHD Threshold</a:t>
            </a:r>
          </a:p>
          <a:p>
            <a:pPr eaLnBrk="1" hangingPunct="1">
              <a:lnSpc>
                <a:spcPct val="93000"/>
              </a:lnSpc>
              <a:spcBef>
                <a:spcPct val="0"/>
              </a:spcBef>
              <a:buSzPct val="45000"/>
              <a:buFont typeface="Wingdings" panose="05000000000000000000" pitchFamily="2" charset="2"/>
              <a:buNone/>
            </a:pPr>
            <a:r>
              <a:rPr lang="en-GB" altLang="en-US" dirty="0">
                <a:latin typeface="Arial" panose="020B0604020202020204" pitchFamily="34" charset="0"/>
                <a:ea typeface="msgothic"/>
                <a:cs typeface="msgothic"/>
              </a:rPr>
              <a:t>LDL cholesterol burden in individuals with or without familial hypercholesterolaemia as a function of the age of initiation of statin therapy. </a:t>
            </a:r>
          </a:p>
          <a:p>
            <a:pPr eaLnBrk="1" hangingPunct="1">
              <a:lnSpc>
                <a:spcPct val="93000"/>
              </a:lnSpc>
              <a:spcBef>
                <a:spcPct val="0"/>
              </a:spcBef>
              <a:buSzPct val="45000"/>
              <a:buFont typeface="Wingdings" panose="05000000000000000000" pitchFamily="2" charset="2"/>
              <a:buNone/>
            </a:pPr>
            <a:endParaRPr lang="en-GB" altLang="en-US" dirty="0">
              <a:latin typeface="Arial" panose="020B0604020202020204" pitchFamily="34" charset="0"/>
              <a:ea typeface="msgothic"/>
              <a:cs typeface="msgothic"/>
            </a:endParaRPr>
          </a:p>
          <a:p>
            <a:pPr eaLnBrk="1" hangingPunct="1">
              <a:lnSpc>
                <a:spcPct val="93000"/>
              </a:lnSpc>
              <a:spcBef>
                <a:spcPct val="0"/>
              </a:spcBef>
              <a:buSzPct val="45000"/>
              <a:buFont typeface="Wingdings" panose="05000000000000000000" pitchFamily="2" charset="2"/>
              <a:buNone/>
            </a:pPr>
            <a:r>
              <a:rPr lang="en-CA" sz="1200" b="0" i="0" kern="1200" dirty="0">
                <a:solidFill>
                  <a:schemeClr val="tx1"/>
                </a:solidFill>
                <a:effectLst/>
                <a:latin typeface="+mn-lt"/>
                <a:ea typeface="+mn-ea"/>
                <a:cs typeface="+mn-cs"/>
              </a:rPr>
              <a:t>It should be stressed that risk calculators such as the European SCORE or the US Framingham Risk Score are not appropriate for FH subjects, as such individuals are at considerably higher risk due to lifelong elevated LDL cholesterol levels (</a:t>
            </a:r>
            <a:r>
              <a:rPr lang="en-CA" sz="1200" b="0" i="1" kern="1200" dirty="0">
                <a:solidFill>
                  <a:schemeClr val="tx1"/>
                </a:solidFill>
                <a:effectLst/>
                <a:latin typeface="+mn-lt"/>
                <a:ea typeface="+mn-ea"/>
                <a:cs typeface="+mn-cs"/>
              </a:rPr>
              <a:t>Figure </a:t>
            </a:r>
            <a:r>
              <a:rPr lang="en-CA" sz="1200" b="0" i="1" u="none" strike="noStrike" kern="1200" dirty="0">
                <a:solidFill>
                  <a:schemeClr val="tx1"/>
                </a:solidFill>
                <a:effectLst/>
                <a:latin typeface="+mn-lt"/>
                <a:ea typeface="+mn-ea"/>
                <a:cs typeface="+mn-cs"/>
              </a:rPr>
              <a:t>8</a:t>
            </a:r>
            <a:r>
              <a:rPr lang="en-CA" sz="1200" b="0" i="0" kern="1200" dirty="0">
                <a:solidFill>
                  <a:schemeClr val="tx1"/>
                </a:solidFill>
                <a:effectLst/>
                <a:latin typeface="+mn-lt"/>
                <a:ea typeface="+mn-ea"/>
                <a:cs typeface="+mn-cs"/>
              </a:rPr>
              <a:t>). Nevertheless, whether diagnosed clinically or through a causative mutation, not all individuals with FH develop atherosclerosis and CHD to the same extent. Thus, as observed for the development of any CHD,</a:t>
            </a:r>
            <a:r>
              <a:rPr lang="en-CA" sz="1200" b="0" i="0" u="none" strike="noStrike" kern="1200" baseline="30000" dirty="0">
                <a:solidFill>
                  <a:schemeClr val="tx1"/>
                </a:solidFill>
                <a:effectLst/>
                <a:latin typeface="+mn-lt"/>
                <a:ea typeface="+mn-ea"/>
                <a:cs typeface="+mn-cs"/>
              </a:rPr>
              <a:t>25</a:t>
            </a:r>
            <a:r>
              <a:rPr lang="en-CA" sz="1200" b="0" i="0" kern="1200" dirty="0">
                <a:solidFill>
                  <a:schemeClr val="tx1"/>
                </a:solidFill>
                <a:effectLst/>
                <a:latin typeface="+mn-lt"/>
                <a:ea typeface="+mn-ea"/>
                <a:cs typeface="+mn-cs"/>
              </a:rPr>
              <a:t> other risk factors besides elevated LDL cholesterol act to determine the threshold for CHD (</a:t>
            </a:r>
            <a:r>
              <a:rPr lang="en-CA" sz="1200" b="0" i="1" kern="1200" dirty="0">
                <a:solidFill>
                  <a:schemeClr val="tx1"/>
                </a:solidFill>
                <a:effectLst/>
                <a:latin typeface="+mn-lt"/>
                <a:ea typeface="+mn-ea"/>
                <a:cs typeface="+mn-cs"/>
              </a:rPr>
              <a:t>Figure </a:t>
            </a:r>
            <a:r>
              <a:rPr lang="en-CA" sz="1200" b="0" i="1" u="none" strike="noStrike" kern="1200" dirty="0">
                <a:solidFill>
                  <a:schemeClr val="tx1"/>
                </a:solidFill>
                <a:effectLst/>
                <a:latin typeface="+mn-lt"/>
                <a:ea typeface="+mn-ea"/>
                <a:cs typeface="+mn-cs"/>
              </a:rPr>
              <a:t>8</a:t>
            </a:r>
            <a:r>
              <a:rPr lang="en-CA" sz="1200" b="0" i="0" kern="1200" dirty="0">
                <a:solidFill>
                  <a:schemeClr val="tx1"/>
                </a:solidFill>
                <a:effectLst/>
                <a:latin typeface="+mn-lt"/>
                <a:ea typeface="+mn-ea"/>
                <a:cs typeface="+mn-cs"/>
              </a:rPr>
              <a:t>), and risk factor counting is critical to assess CHD risk.</a:t>
            </a:r>
            <a:r>
              <a:rPr lang="en-CA" sz="1200" b="0" i="0" u="none" strike="noStrike" kern="1200" baseline="30000" dirty="0">
                <a:solidFill>
                  <a:schemeClr val="tx1"/>
                </a:solidFill>
                <a:effectLst/>
                <a:latin typeface="+mn-lt"/>
                <a:ea typeface="+mn-ea"/>
                <a:cs typeface="+mn-cs"/>
              </a:rPr>
              <a:t>26</a:t>
            </a:r>
            <a:r>
              <a:rPr lang="en-CA" sz="1200" b="0" i="0" kern="1200" dirty="0">
                <a:solidFill>
                  <a:schemeClr val="tx1"/>
                </a:solidFill>
                <a:effectLst/>
                <a:latin typeface="+mn-lt"/>
                <a:ea typeface="+mn-ea"/>
                <a:cs typeface="+mn-cs"/>
              </a:rPr>
              <a:t> Importantly, as elevated LDL cholesterol is the major problem in FH, this condition is dominated by CHD, whereas cerebrovascular disease is more common in individuals with hypertension and atherosclerosis in the lower limbs is more common among smokers.</a:t>
            </a:r>
          </a:p>
          <a:p>
            <a:pPr eaLnBrk="1" hangingPunct="1">
              <a:lnSpc>
                <a:spcPct val="93000"/>
              </a:lnSpc>
              <a:spcBef>
                <a:spcPct val="0"/>
              </a:spcBef>
              <a:buSzPct val="45000"/>
              <a:buFont typeface="Wingdings" panose="05000000000000000000" pitchFamily="2" charset="2"/>
              <a:buNone/>
            </a:pPr>
            <a:endParaRPr lang="en-CA" altLang="en-US"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The concept of a cumulative LDL cholesterol burden (</a:t>
            </a:r>
            <a:r>
              <a:rPr lang="en-CA" sz="1200" b="0" i="1" kern="1200" dirty="0">
                <a:solidFill>
                  <a:schemeClr val="tx1"/>
                </a:solidFill>
                <a:effectLst/>
                <a:latin typeface="+mn-lt"/>
                <a:ea typeface="+mn-ea"/>
                <a:cs typeface="+mn-cs"/>
              </a:rPr>
              <a:t>Figure </a:t>
            </a:r>
            <a:r>
              <a:rPr lang="en-CA" sz="1200" b="0" i="1" u="none" strike="noStrike" kern="1200" dirty="0">
                <a:solidFill>
                  <a:schemeClr val="tx1"/>
                </a:solidFill>
                <a:effectLst/>
                <a:latin typeface="+mn-lt"/>
                <a:ea typeface="+mn-ea"/>
                <a:cs typeface="+mn-cs"/>
              </a:rPr>
              <a:t>8</a:t>
            </a:r>
            <a:r>
              <a:rPr lang="en-CA" sz="1200" b="0" i="0" kern="1200" dirty="0">
                <a:solidFill>
                  <a:schemeClr val="tx1"/>
                </a:solidFill>
                <a:effectLst/>
                <a:latin typeface="+mn-lt"/>
                <a:ea typeface="+mn-ea"/>
                <a:cs typeface="+mn-cs"/>
              </a:rPr>
              <a:t>) illustrates the importance of early treatment. The cumulative LDL cholesterol burden of a 55-year-old person without FH is typically 160 mmol, a burden sufficient for CHD to develop (</a:t>
            </a:r>
            <a:r>
              <a:rPr lang="en-CA" sz="1200" b="0" i="1" kern="1200" dirty="0">
                <a:solidFill>
                  <a:schemeClr val="tx1"/>
                </a:solidFill>
                <a:effectLst/>
                <a:latin typeface="+mn-lt"/>
                <a:ea typeface="+mn-ea"/>
                <a:cs typeface="+mn-cs"/>
              </a:rPr>
              <a:t>Figure </a:t>
            </a:r>
            <a:r>
              <a:rPr lang="en-CA" sz="1200" b="0" i="1" u="none" strike="noStrike" kern="1200" dirty="0">
                <a:solidFill>
                  <a:schemeClr val="tx1"/>
                </a:solidFill>
                <a:effectLst/>
                <a:latin typeface="+mn-lt"/>
                <a:ea typeface="+mn-ea"/>
                <a:cs typeface="+mn-cs"/>
              </a:rPr>
              <a:t>8</a:t>
            </a:r>
            <a:r>
              <a:rPr lang="en-CA" sz="1200" b="0" i="0" kern="1200" dirty="0">
                <a:solidFill>
                  <a:schemeClr val="tx1"/>
                </a:solidFill>
                <a:effectLst/>
                <a:latin typeface="+mn-lt"/>
                <a:ea typeface="+mn-ea"/>
                <a:cs typeface="+mn-cs"/>
              </a:rPr>
              <a:t>; data derived from</a:t>
            </a:r>
            <a:r>
              <a:rPr lang="en-CA" sz="1200" b="0" i="0" u="none" strike="noStrike" kern="1200" baseline="30000" dirty="0">
                <a:solidFill>
                  <a:schemeClr val="tx1"/>
                </a:solidFill>
                <a:effectLst/>
                <a:latin typeface="+mn-lt"/>
                <a:ea typeface="+mn-ea"/>
                <a:cs typeface="+mn-cs"/>
              </a:rPr>
              <a:t>20</a:t>
            </a:r>
            <a:r>
              <a:rPr lang="en-CA" sz="1200" b="0" i="0" kern="1200" baseline="30000" dirty="0">
                <a:solidFill>
                  <a:schemeClr val="tx1"/>
                </a:solidFill>
                <a:effectLst/>
                <a:latin typeface="+mn-lt"/>
                <a:ea typeface="+mn-ea"/>
                <a:cs typeface="+mn-cs"/>
              </a:rPr>
              <a:t>,</a:t>
            </a:r>
            <a:r>
              <a:rPr lang="en-CA" sz="1200" b="0" i="0" u="none" strike="noStrike" kern="1200" baseline="30000" dirty="0">
                <a:solidFill>
                  <a:schemeClr val="tx1"/>
                </a:solidFill>
                <a:effectLst/>
                <a:latin typeface="+mn-lt"/>
                <a:ea typeface="+mn-ea"/>
                <a:cs typeface="+mn-cs"/>
              </a:rPr>
              <a:t>21</a:t>
            </a:r>
            <a:r>
              <a:rPr lang="en-CA" sz="1200" b="0" i="0" kern="1200" dirty="0">
                <a:solidFill>
                  <a:schemeClr val="tx1"/>
                </a:solidFill>
                <a:effectLst/>
                <a:latin typeface="+mn-lt"/>
                <a:ea typeface="+mn-ea"/>
                <a:cs typeface="+mn-cs"/>
              </a:rPr>
              <a:t>). For an individual with heterozygous FH, this LDL cholesterol burden is reached by age 35 if untreated, by age 48 if treated since age 18, and by age 53 if treated since age 10. An untreated subject with homozygous FH will reach this level at age 12.5.</a:t>
            </a:r>
          </a:p>
          <a:p>
            <a:pPr fontAlgn="base"/>
            <a:r>
              <a:rPr lang="en-CA" sz="1200" b="0" i="0" kern="1200" dirty="0">
                <a:solidFill>
                  <a:schemeClr val="tx1"/>
                </a:solidFill>
                <a:effectLst/>
                <a:latin typeface="+mn-lt"/>
                <a:ea typeface="+mn-ea"/>
                <a:cs typeface="+mn-cs"/>
              </a:rPr>
              <a:t>Men develop CHD before women; furthermore, hypertension, smoking, diabetes, and high triglycerides/low HDL cholesterol</a:t>
            </a:r>
            <a:r>
              <a:rPr lang="en-CA" sz="1200" b="0" i="0" u="none" strike="noStrike" kern="1200" baseline="30000" dirty="0">
                <a:solidFill>
                  <a:schemeClr val="tx1"/>
                </a:solidFill>
                <a:effectLst/>
                <a:latin typeface="+mn-lt"/>
                <a:ea typeface="+mn-ea"/>
                <a:cs typeface="+mn-cs"/>
              </a:rPr>
              <a:t>24</a:t>
            </a:r>
            <a:r>
              <a:rPr lang="en-CA" sz="1200" b="0" i="0" kern="1200" dirty="0">
                <a:solidFill>
                  <a:schemeClr val="tx1"/>
                </a:solidFill>
                <a:effectLst/>
                <a:latin typeface="+mn-lt"/>
                <a:ea typeface="+mn-ea"/>
                <a:cs typeface="+mn-cs"/>
              </a:rPr>
              <a:t> are all well-established additional risk factors in FH. In addition, lipoprotein(a)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may be particularly elevated in clinically diagnosed heterozygous or homozygous FH.</a:t>
            </a:r>
            <a:r>
              <a:rPr lang="en-CA" sz="1200" b="0" i="0" u="none" strike="noStrike" kern="1200" baseline="30000" dirty="0">
                <a:solidFill>
                  <a:schemeClr val="tx1"/>
                </a:solidFill>
                <a:effectLst/>
                <a:latin typeface="+mn-lt"/>
                <a:ea typeface="+mn-ea"/>
                <a:cs typeface="+mn-cs"/>
              </a:rPr>
              <a:t>27</a:t>
            </a:r>
            <a:r>
              <a:rPr lang="en-CA" sz="1200" b="0" i="0" kern="1200" baseline="30000" dirty="0">
                <a:solidFill>
                  <a:schemeClr val="tx1"/>
                </a:solidFill>
                <a:effectLst/>
                <a:latin typeface="+mn-lt"/>
                <a:ea typeface="+mn-ea"/>
                <a:cs typeface="+mn-cs"/>
              </a:rPr>
              <a:t>,</a:t>
            </a:r>
            <a:r>
              <a:rPr lang="en-CA" sz="1200" b="0" i="0" u="none" strike="noStrike" kern="1200" baseline="30000" dirty="0">
                <a:solidFill>
                  <a:schemeClr val="tx1"/>
                </a:solidFill>
                <a:effectLst/>
                <a:latin typeface="+mn-lt"/>
                <a:ea typeface="+mn-ea"/>
                <a:cs typeface="+mn-cs"/>
              </a:rPr>
              <a:t>28</a:t>
            </a:r>
            <a:r>
              <a:rPr lang="en-CA" sz="1200" b="0" i="0" kern="1200" dirty="0">
                <a:solidFill>
                  <a:schemeClr val="tx1"/>
                </a:solidFill>
                <a:effectLst/>
                <a:latin typeface="+mn-lt"/>
                <a:ea typeface="+mn-ea"/>
                <a:cs typeface="+mn-cs"/>
              </a:rPr>
              <a:t> Indeed, elevated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is now a well-established causal risk factor for cardiovascular disease irrespective of LDL cholesterol concentration.</a:t>
            </a:r>
            <a:r>
              <a:rPr lang="en-CA" sz="1200" b="0" i="0" u="none" strike="noStrike" kern="1200" baseline="30000" dirty="0">
                <a:solidFill>
                  <a:schemeClr val="tx1"/>
                </a:solidFill>
                <a:effectLst/>
                <a:latin typeface="+mn-lt"/>
                <a:ea typeface="+mn-ea"/>
                <a:cs typeface="+mn-cs"/>
              </a:rPr>
              <a:t>29</a:t>
            </a:r>
            <a:r>
              <a:rPr lang="en-CA" sz="1200" b="0" i="0" kern="1200" baseline="30000" dirty="0">
                <a:solidFill>
                  <a:schemeClr val="tx1"/>
                </a:solidFill>
                <a:effectLst/>
                <a:latin typeface="+mn-lt"/>
                <a:ea typeface="+mn-ea"/>
                <a:cs typeface="+mn-cs"/>
              </a:rPr>
              <a:t>,</a:t>
            </a:r>
            <a:r>
              <a:rPr lang="en-CA" sz="1200" b="0" i="0" u="none" strike="noStrike" kern="1200" baseline="30000" dirty="0">
                <a:solidFill>
                  <a:schemeClr val="tx1"/>
                </a:solidFill>
                <a:effectLst/>
                <a:latin typeface="+mn-lt"/>
                <a:ea typeface="+mn-ea"/>
                <a:cs typeface="+mn-cs"/>
              </a:rPr>
              <a:t>30</a:t>
            </a:r>
            <a:r>
              <a:rPr lang="en-CA" sz="1200" b="0" i="0" kern="1200" dirty="0">
                <a:solidFill>
                  <a:schemeClr val="tx1"/>
                </a:solidFill>
                <a:effectLst/>
                <a:latin typeface="+mn-lt"/>
                <a:ea typeface="+mn-ea"/>
                <a:cs typeface="+mn-cs"/>
              </a:rPr>
              <a:t> Elevated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is also an important cardiovascular risk factor in FH.</a:t>
            </a:r>
            <a:r>
              <a:rPr lang="en-CA" sz="1200" b="0" i="0" u="none" strike="noStrike" kern="1200" baseline="30000" dirty="0">
                <a:solidFill>
                  <a:schemeClr val="tx1"/>
                </a:solidFill>
                <a:effectLst/>
                <a:latin typeface="+mn-lt"/>
                <a:ea typeface="+mn-ea"/>
                <a:cs typeface="+mn-cs"/>
              </a:rPr>
              <a:t>31</a:t>
            </a:r>
            <a:r>
              <a:rPr lang="en-CA" sz="1200" b="0" i="0" kern="1200" dirty="0">
                <a:solidFill>
                  <a:schemeClr val="tx1"/>
                </a:solidFill>
                <a:effectLst/>
                <a:latin typeface="+mn-lt"/>
                <a:ea typeface="+mn-ea"/>
                <a:cs typeface="+mn-cs"/>
              </a:rPr>
              <a:t> Because elevated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significantly enhances risk of premature cardiovascular disease in those already at extremely high risk due to FH, additional, aggressive LDL lowering with statins and other drugs should be initiated in FH individuals with high levels of </a:t>
            </a:r>
            <a:r>
              <a:rPr lang="en-CA" sz="1200" b="0" i="0" kern="1200" dirty="0" err="1">
                <a:solidFill>
                  <a:schemeClr val="tx1"/>
                </a:solidFill>
                <a:effectLst/>
                <a:latin typeface="+mn-lt"/>
                <a:ea typeface="+mn-ea"/>
                <a:cs typeface="+mn-cs"/>
              </a:rPr>
              <a:t>Lp</a:t>
            </a:r>
            <a:r>
              <a:rPr lang="en-CA" sz="1200" b="0" i="0" kern="1200" dirty="0">
                <a:solidFill>
                  <a:schemeClr val="tx1"/>
                </a:solidFill>
                <a:effectLst/>
                <a:latin typeface="+mn-lt"/>
                <a:ea typeface="+mn-ea"/>
                <a:cs typeface="+mn-cs"/>
              </a:rPr>
              <a:t>(a). In such individuals, and in extreme cases with severe atherosclerosis and/or CHD, lipoprotein apheresis should be considered.</a:t>
            </a:r>
            <a:r>
              <a:rPr lang="en-CA" sz="1200" b="0" i="0" u="none" strike="noStrike" kern="1200" baseline="30000" dirty="0">
                <a:solidFill>
                  <a:schemeClr val="tx1"/>
                </a:solidFill>
                <a:effectLst/>
                <a:latin typeface="+mn-lt"/>
                <a:ea typeface="+mn-ea"/>
                <a:cs typeface="+mn-cs"/>
              </a:rPr>
              <a:t>32</a:t>
            </a:r>
            <a:r>
              <a:rPr lang="en-CA" sz="1200" b="0" i="0" kern="1200" baseline="30000" dirty="0">
                <a:solidFill>
                  <a:schemeClr val="tx1"/>
                </a:solidFill>
                <a:effectLst/>
                <a:latin typeface="+mn-lt"/>
                <a:ea typeface="+mn-ea"/>
                <a:cs typeface="+mn-cs"/>
              </a:rPr>
              <a:t>,</a:t>
            </a:r>
            <a:r>
              <a:rPr lang="en-CA" sz="1200" b="0" i="0" u="none" strike="noStrike" kern="1200" baseline="30000" dirty="0">
                <a:solidFill>
                  <a:schemeClr val="tx1"/>
                </a:solidFill>
                <a:effectLst/>
                <a:latin typeface="+mn-lt"/>
                <a:ea typeface="+mn-ea"/>
                <a:cs typeface="+mn-cs"/>
              </a:rPr>
              <a:t>33</a:t>
            </a:r>
            <a:endParaRPr lang="en-CA" sz="1200" b="0" i="0" kern="1200" dirty="0">
              <a:solidFill>
                <a:schemeClr val="tx1"/>
              </a:solidFill>
              <a:effectLst/>
              <a:latin typeface="+mn-lt"/>
              <a:ea typeface="+mn-ea"/>
              <a:cs typeface="+mn-cs"/>
            </a:endParaRPr>
          </a:p>
          <a:p>
            <a:pPr eaLnBrk="1" hangingPunct="1">
              <a:lnSpc>
                <a:spcPct val="93000"/>
              </a:lnSpc>
              <a:spcBef>
                <a:spcPct val="0"/>
              </a:spcBef>
              <a:buSzPct val="45000"/>
              <a:buFont typeface="Wingdings" panose="05000000000000000000" pitchFamily="2" charset="2"/>
              <a:buNone/>
            </a:pPr>
            <a:endParaRPr lang="en-GB" altLang="en-US" dirty="0">
              <a:latin typeface="Arial" panose="020B0604020202020204" pitchFamily="34" charset="0"/>
              <a:ea typeface="msgothic"/>
              <a:cs typeface="msgothic"/>
            </a:endParaRPr>
          </a:p>
          <a:p>
            <a:pPr eaLnBrk="1" hangingPunct="1">
              <a:lnSpc>
                <a:spcPct val="93000"/>
              </a:lnSpc>
              <a:spcBef>
                <a:spcPct val="0"/>
              </a:spcBef>
              <a:buSzPct val="45000"/>
              <a:buFont typeface="Wingdings" panose="05000000000000000000" pitchFamily="2" charset="2"/>
              <a:buNone/>
            </a:pPr>
            <a:endParaRPr lang="en-CA" altLang="en-US" b="1" dirty="0"/>
          </a:p>
          <a:p>
            <a:pPr eaLnBrk="1" hangingPunct="1">
              <a:lnSpc>
                <a:spcPct val="93000"/>
              </a:lnSpc>
              <a:spcBef>
                <a:spcPct val="0"/>
              </a:spcBef>
              <a:buSzPct val="45000"/>
              <a:buFont typeface="Wingdings" panose="05000000000000000000" pitchFamily="2" charset="2"/>
              <a:buNone/>
            </a:pPr>
            <a:r>
              <a:rPr lang="en-CA" altLang="en-US" b="1" dirty="0"/>
              <a:t>Reference:</a:t>
            </a:r>
            <a:endParaRPr lang="en-GB" altLang="en-US" dirty="0">
              <a:latin typeface="Arial" panose="020B0604020202020204" pitchFamily="34" charset="0"/>
              <a:ea typeface="msgothic"/>
              <a:cs typeface="msgothic"/>
            </a:endParaRPr>
          </a:p>
          <a:p>
            <a:pPr eaLnBrk="1" hangingPunct="1">
              <a:lnSpc>
                <a:spcPct val="93000"/>
              </a:lnSpc>
              <a:spcBef>
                <a:spcPct val="0"/>
              </a:spcBef>
              <a:buSzPct val="45000"/>
              <a:buFont typeface="Wingdings" panose="05000000000000000000" pitchFamily="2" charset="2"/>
              <a:buNone/>
            </a:pPr>
            <a:r>
              <a:rPr lang="en-GB" altLang="en-US" dirty="0" err="1">
                <a:latin typeface="Arial" panose="020B0604020202020204" pitchFamily="34" charset="0"/>
                <a:ea typeface="msgothic"/>
                <a:cs typeface="msgothic"/>
              </a:rPr>
              <a:t>Huijgen</a:t>
            </a:r>
            <a:r>
              <a:rPr lang="en-GB" altLang="en-US" dirty="0">
                <a:latin typeface="Arial" panose="020B0604020202020204" pitchFamily="34" charset="0"/>
                <a:ea typeface="msgothic"/>
                <a:cs typeface="msgothic"/>
              </a:rPr>
              <a:t> </a:t>
            </a:r>
            <a:r>
              <a:rPr lang="en-GB" altLang="en-US" i="1" dirty="0">
                <a:latin typeface="Arial" panose="020B0604020202020204" pitchFamily="34" charset="0"/>
                <a:ea typeface="msgothic"/>
                <a:cs typeface="msgothic"/>
              </a:rPr>
              <a:t>et al.</a:t>
            </a:r>
            <a:r>
              <a:rPr lang="en-GB" altLang="en-US" dirty="0">
                <a:latin typeface="Arial" panose="020B0604020202020204" pitchFamily="34" charset="0"/>
                <a:ea typeface="msgothic"/>
                <a:cs typeface="msgothic"/>
              </a:rPr>
              <a:t> and Starr </a:t>
            </a:r>
            <a:r>
              <a:rPr lang="en-GB" altLang="en-US" i="1" dirty="0">
                <a:latin typeface="Arial" panose="020B0604020202020204" pitchFamily="34" charset="0"/>
                <a:ea typeface="msgothic"/>
                <a:cs typeface="msgothic"/>
              </a:rPr>
              <a:t>et al.</a:t>
            </a:r>
            <a:r>
              <a:rPr lang="en-GB" altLang="en-US" dirty="0">
                <a:latin typeface="Arial" panose="020B0604020202020204" pitchFamily="34" charset="0"/>
                <a:ea typeface="msgothic"/>
                <a:cs typeface="msgothic"/>
              </a:rPr>
              <a:t> LDL = low-density lipoprotein; LDL-C = LDL cholesterol; HDL-C = high-density lipoprotein cholesterol; CHD = coronary heart disease; FH = familial hypercholesterolaemia.</a:t>
            </a:r>
          </a:p>
          <a:p>
            <a:endParaRPr lang="en-US" dirty="0"/>
          </a:p>
        </p:txBody>
      </p:sp>
    </p:spTree>
    <p:extLst>
      <p:ext uri="{BB962C8B-B14F-4D97-AF65-F5344CB8AC3E}">
        <p14:creationId xmlns:p14="http://schemas.microsoft.com/office/powerpoint/2010/main" val="414973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16</a:t>
            </a:fld>
            <a:endParaRPr lang="en-US"/>
          </a:p>
        </p:txBody>
      </p:sp>
    </p:spTree>
    <p:extLst>
      <p:ext uri="{BB962C8B-B14F-4D97-AF65-F5344CB8AC3E}">
        <p14:creationId xmlns:p14="http://schemas.microsoft.com/office/powerpoint/2010/main" val="3486153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17</a:t>
            </a:fld>
            <a:endParaRPr lang="en-US"/>
          </a:p>
        </p:txBody>
      </p:sp>
    </p:spTree>
    <p:extLst>
      <p:ext uri="{BB962C8B-B14F-4D97-AF65-F5344CB8AC3E}">
        <p14:creationId xmlns:p14="http://schemas.microsoft.com/office/powerpoint/2010/main" val="2545263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9748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19</a:t>
            </a:fld>
            <a:endParaRPr lang="en-US"/>
          </a:p>
        </p:txBody>
      </p:sp>
    </p:spTree>
    <p:extLst>
      <p:ext uri="{BB962C8B-B14F-4D97-AF65-F5344CB8AC3E}">
        <p14:creationId xmlns:p14="http://schemas.microsoft.com/office/powerpoint/2010/main" val="58137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a:t>
            </a:fld>
            <a:endParaRPr lang="en-US"/>
          </a:p>
        </p:txBody>
      </p:sp>
    </p:spTree>
    <p:extLst>
      <p:ext uri="{BB962C8B-B14F-4D97-AF65-F5344CB8AC3E}">
        <p14:creationId xmlns:p14="http://schemas.microsoft.com/office/powerpoint/2010/main" val="1797053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20</a:t>
            </a:fld>
            <a:endParaRPr lang="en-US"/>
          </a:p>
        </p:txBody>
      </p:sp>
    </p:spTree>
    <p:extLst>
      <p:ext uri="{BB962C8B-B14F-4D97-AF65-F5344CB8AC3E}">
        <p14:creationId xmlns:p14="http://schemas.microsoft.com/office/powerpoint/2010/main" val="20492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r>
              <a:rPr lang="en-CA" sz="1200" b="1" i="0" kern="1200" dirty="0">
                <a:solidFill>
                  <a:schemeClr val="tx1"/>
                </a:solidFill>
                <a:effectLst/>
                <a:latin typeface="+mn-lt"/>
                <a:ea typeface="+mn-ea"/>
                <a:cs typeface="+mn-cs"/>
              </a:rPr>
              <a:t>Speaker Notes:</a:t>
            </a:r>
            <a:br>
              <a:rPr lang="en-CA" sz="1200" b="1" i="0" kern="1200" dirty="0">
                <a:solidFill>
                  <a:schemeClr val="tx1"/>
                </a:solidFill>
                <a:effectLst/>
                <a:latin typeface="+mn-lt"/>
                <a:ea typeface="+mn-ea"/>
                <a:cs typeface="+mn-cs"/>
              </a:rPr>
            </a:br>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Methods</a:t>
            </a:r>
          </a:p>
          <a:p>
            <a:r>
              <a:rPr lang="en-CA" sz="1200" b="0" i="0" kern="1200" dirty="0">
                <a:solidFill>
                  <a:schemeClr val="tx1"/>
                </a:solidFill>
                <a:effectLst/>
                <a:latin typeface="+mn-lt"/>
                <a:ea typeface="+mn-ea"/>
                <a:cs typeface="+mn-cs"/>
              </a:rPr>
              <a:t>This multicentre, randomised, double-blind, placebo-controlled trial was undertaken at 39 sites (most of which were specialised lipid clinics, mainly attached to academic institutions) in Australia, Asia, Europe, New Zealand, North America, and South Africa between Feb 7 and Dec 19, 2013. 331 eligible patients (18–80 years of age), who met clinical criteria for heterozygous familial hypercholesterolaemia and were on stable lipid-lowering therapy for at least 4 weeks, with a fasting LDL cholesterol concentration of 2·6 mmol/L or higher, were randomly allocated in a 2:2:1:1 ratio to receive subcutaneous evolocumab 140 mg every 2 weeks, evolocumab 420 mg monthly, or subcutaneous placebo every 2 weeks or monthly for 12 weeks. Randomisation was computer generated by the study sponsor, implemented by a computerised voice interactive system, and stratified by LDL cholesterol concentration at screening (higher or lower than 4·1 mmol/L) and by baseline ezetimibe use (yes/no). Patients, study personnel, investigators, and Amgen study staff were masked to treatment assignments within dosing frequency groups. The coprimary endpoints were percentage change from baseline in LDL cholesterol at week 12 and at the mean of weeks 10 and 12, analysed by intention-to-treat. This trial is registered with </a:t>
            </a:r>
            <a:r>
              <a:rPr lang="en-CA" sz="1200" b="0" i="0" u="none" strike="noStrike" kern="1200" dirty="0">
                <a:solidFill>
                  <a:schemeClr val="tx1"/>
                </a:solidFill>
                <a:effectLst/>
                <a:latin typeface="+mn-lt"/>
                <a:ea typeface="+mn-ea"/>
                <a:cs typeface="+mn-cs"/>
                <a:hlinkClick r:id="rId3"/>
              </a:rPr>
              <a:t>ClinicalTrials.gov</a:t>
            </a:r>
            <a:r>
              <a:rPr lang="en-CA" sz="1200" b="0" i="0" kern="1200" dirty="0">
                <a:solidFill>
                  <a:schemeClr val="tx1"/>
                </a:solidFill>
                <a:effectLst/>
                <a:latin typeface="+mn-lt"/>
                <a:ea typeface="+mn-ea"/>
                <a:cs typeface="+mn-cs"/>
              </a:rPr>
              <a:t>, number </a:t>
            </a:r>
            <a:r>
              <a:rPr lang="en-CA" sz="1200" b="0" i="0" u="none" strike="noStrike" kern="1200" dirty="0">
                <a:solidFill>
                  <a:schemeClr val="tx1"/>
                </a:solidFill>
                <a:effectLst/>
                <a:latin typeface="+mn-lt"/>
                <a:ea typeface="+mn-ea"/>
                <a:cs typeface="+mn-cs"/>
                <a:hlinkClick r:id="rId4"/>
              </a:rPr>
              <a:t>NCT01763918</a:t>
            </a:r>
            <a:r>
              <a:rPr lang="en-CA" sz="1200" b="0" i="0" kern="1200" dirty="0">
                <a:solidFill>
                  <a:schemeClr val="tx1"/>
                </a:solidFill>
                <a:effectLst/>
                <a:latin typeface="+mn-lt"/>
                <a:ea typeface="+mn-ea"/>
                <a:cs typeface="+mn-cs"/>
              </a:rPr>
              <a:t>.</a:t>
            </a:r>
          </a:p>
          <a:p>
            <a:r>
              <a:rPr lang="en-CA" sz="1200" b="1" i="0" kern="1200" dirty="0">
                <a:solidFill>
                  <a:schemeClr val="tx1"/>
                </a:solidFill>
                <a:effectLst/>
                <a:latin typeface="+mn-lt"/>
                <a:ea typeface="+mn-ea"/>
                <a:cs typeface="+mn-cs"/>
              </a:rPr>
              <a:t>Findings</a:t>
            </a:r>
          </a:p>
          <a:p>
            <a:r>
              <a:rPr lang="en-CA" sz="1200" b="0" i="0" kern="1200" dirty="0">
                <a:solidFill>
                  <a:schemeClr val="tx1"/>
                </a:solidFill>
                <a:effectLst/>
                <a:latin typeface="+mn-lt"/>
                <a:ea typeface="+mn-ea"/>
                <a:cs typeface="+mn-cs"/>
              </a:rPr>
              <a:t>Of 415 screened patients, 331 were eligible and were randomly assigned to the four treatment groups: evolocumab 140 mg every 2 weeks (n=111), evolocumab 420 mg monthly (n=110), placebo every 2 weeks (n=55), or placebo monthly (n=55). 329 patients received at least one dose of study drug. Compared with placebo, evolocumab at both dosing schedules led to a significant reduction in mean LDL cholesterol at week 12 (every-2-weeks dose: 59·2% reduction [95% CI 53·4–65·1], monthly dose: 61·3% reduction [53·6–69·0]; both p&lt;0·0001) and at the mean of weeks 10 and 12 (60·2% reduction [95% CI 54·5–65·8] and 65·6% reduction [59·8–71·3]; both p&lt;0·0001). Evolocumab was well tolerated, with rates of adverse events similar to placebo. The most common adverse events occurring more frequently in the evolocumab-treated patients than in the placebo groups were nasopharyngitis (in 19 patients [9%] </a:t>
            </a:r>
            <a:r>
              <a:rPr lang="en-CA" sz="1200" b="0" i="1" kern="1200" dirty="0">
                <a:solidFill>
                  <a:schemeClr val="tx1"/>
                </a:solidFill>
                <a:effectLst/>
                <a:latin typeface="+mn-lt"/>
                <a:ea typeface="+mn-ea"/>
                <a:cs typeface="+mn-cs"/>
              </a:rPr>
              <a:t>vs</a:t>
            </a:r>
            <a:r>
              <a:rPr lang="en-CA" sz="1200" b="0" i="0" kern="1200" dirty="0">
                <a:solidFill>
                  <a:schemeClr val="tx1"/>
                </a:solidFill>
                <a:effectLst/>
                <a:latin typeface="+mn-lt"/>
                <a:ea typeface="+mn-ea"/>
                <a:cs typeface="+mn-cs"/>
              </a:rPr>
              <a:t> five [5%] in the placebo group) and muscle-related adverse events (ten patients [5%] </a:t>
            </a:r>
            <a:r>
              <a:rPr lang="en-CA" sz="1200" b="0" i="1" kern="1200" dirty="0">
                <a:solidFill>
                  <a:schemeClr val="tx1"/>
                </a:solidFill>
                <a:effectLst/>
                <a:latin typeface="+mn-lt"/>
                <a:ea typeface="+mn-ea"/>
                <a:cs typeface="+mn-cs"/>
              </a:rPr>
              <a:t>vs</a:t>
            </a:r>
            <a:r>
              <a:rPr lang="en-CA" sz="1200" b="0" i="0" kern="1200" dirty="0">
                <a:solidFill>
                  <a:schemeClr val="tx1"/>
                </a:solidFill>
                <a:effectLst/>
                <a:latin typeface="+mn-lt"/>
                <a:ea typeface="+mn-ea"/>
                <a:cs typeface="+mn-cs"/>
              </a:rPr>
              <a:t> 1 [1%]).</a:t>
            </a:r>
          </a:p>
          <a:p>
            <a:r>
              <a:rPr lang="en-CA" sz="1200" b="1" i="0" kern="1200" dirty="0">
                <a:solidFill>
                  <a:schemeClr val="tx1"/>
                </a:solidFill>
                <a:effectLst/>
                <a:latin typeface="+mn-lt"/>
                <a:ea typeface="+mn-ea"/>
                <a:cs typeface="+mn-cs"/>
              </a:rPr>
              <a:t>Interpretation</a:t>
            </a:r>
          </a:p>
          <a:p>
            <a:r>
              <a:rPr lang="en-CA" sz="1200" b="0" i="0" kern="1200" dirty="0">
                <a:solidFill>
                  <a:schemeClr val="tx1"/>
                </a:solidFill>
                <a:effectLst/>
                <a:latin typeface="+mn-lt"/>
                <a:ea typeface="+mn-ea"/>
                <a:cs typeface="+mn-cs"/>
              </a:rPr>
              <a:t>In patients with heterozygous familial hypercholesterolaemia, evolocumab administered either 140 mg every 2 weeks or 420 mg monthly was well tolerated and yielded similar and rapid 60% reductions in LDL cholesterol compared with placebo.</a:t>
            </a:r>
          </a:p>
          <a:p>
            <a:endParaRPr lang="en-US" dirty="0"/>
          </a:p>
        </p:txBody>
      </p:sp>
    </p:spTree>
    <p:extLst>
      <p:ext uri="{BB962C8B-B14F-4D97-AF65-F5344CB8AC3E}">
        <p14:creationId xmlns:p14="http://schemas.microsoft.com/office/powerpoint/2010/main" val="3550824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r>
              <a:rPr lang="en-CA" sz="1200" b="1" i="0" kern="1200" dirty="0">
                <a:solidFill>
                  <a:schemeClr val="tx1"/>
                </a:solidFill>
                <a:effectLst/>
                <a:latin typeface="+mn-lt"/>
                <a:ea typeface="+mn-ea"/>
                <a:cs typeface="+mn-cs"/>
              </a:rPr>
              <a:t>Speaker Notes:</a:t>
            </a:r>
            <a:br>
              <a:rPr lang="en-CA" sz="1200" b="1" i="0" kern="1200" dirty="0">
                <a:solidFill>
                  <a:schemeClr val="tx1"/>
                </a:solidFill>
                <a:effectLst/>
                <a:latin typeface="+mn-lt"/>
                <a:ea typeface="+mn-ea"/>
                <a:cs typeface="+mn-cs"/>
              </a:rPr>
            </a:br>
            <a:endParaRPr lang="en-CA" sz="1200" b="1" i="0" kern="1200" dirty="0">
              <a:solidFill>
                <a:schemeClr val="tx1"/>
              </a:solidFill>
              <a:effectLst/>
              <a:latin typeface="+mn-lt"/>
              <a:ea typeface="+mn-ea"/>
              <a:cs typeface="+mn-cs"/>
            </a:endParaRPr>
          </a:p>
          <a:p>
            <a:r>
              <a:rPr lang="en-CA" sz="1200" b="1" i="0" kern="1200" cap="all" dirty="0">
                <a:solidFill>
                  <a:schemeClr val="tx1"/>
                </a:solidFill>
                <a:effectLst/>
                <a:latin typeface="+mn-lt"/>
                <a:ea typeface="+mn-ea"/>
                <a:cs typeface="+mn-cs"/>
              </a:rPr>
              <a:t>METHODS AND RESULTS:</a:t>
            </a:r>
          </a:p>
          <a:p>
            <a:r>
              <a:rPr lang="en-CA" sz="1200" b="0" i="0" kern="1200" dirty="0">
                <a:solidFill>
                  <a:schemeClr val="tx1"/>
                </a:solidFill>
                <a:effectLst/>
                <a:latin typeface="+mn-lt"/>
                <a:ea typeface="+mn-ea"/>
                <a:cs typeface="+mn-cs"/>
              </a:rPr>
              <a:t>In two randomized, double-blind studies (ODYSSEY FH I, n = 486; FH II, n = 249), patients were randomized 2 : 1 to alirocumab 75 mg or placebo every 2 weeks (Q2W). Alirocumab dose was increased at Week 12 to 150 mg Q2W if Week 8 LDL-C was ≥1.8 mmol/L (70 mg/dL). Primary endpoint (both studies) was percentage change in calculated LDL-C from baseline to Week 24. Mean LDL-C levels decreased from 3.7 mmol/L (144.7 mg/dL) at baseline to 1.8 mmol/L (71.3 mg/dL; -57.9% vs. placebo) at Week 24 in patients randomized to alirocumab in FH I and from 3.5 mmol/L (134.6 mg/dL) to 1.8 mmol/L (67.7 mg/dL; -51.4% vs. placebo) in FH II (P &lt; 0.0001). These reductions were maintained through Week 78. LDL-C &lt;1.8 mmol/L (regardless of cardiovascular risk) was achieved at Week 24 by 59.8 and 68.2% of alirocumab-treated patients in FH I and FH II, respectively. Adverse events resulted in discontinuation in 3.4% of alirocumab-treated patients in FH I (vs. 6.1% placebo) and 3.6% (vs. 1.2%) in FH II. Rate of injection site reactions in alirocumab-treated patients was 12.4% in FH I and 11.4% in FH II (vs. 11.0 and 7.4% with placebo).</a:t>
            </a:r>
          </a:p>
          <a:p>
            <a:r>
              <a:rPr lang="en-CA" sz="1200" b="1" i="0" kern="1200" cap="all" dirty="0">
                <a:solidFill>
                  <a:schemeClr val="tx1"/>
                </a:solidFill>
                <a:effectLst/>
                <a:latin typeface="+mn-lt"/>
                <a:ea typeface="+mn-ea"/>
                <a:cs typeface="+mn-cs"/>
              </a:rPr>
              <a:t>CONCLUSION:</a:t>
            </a:r>
          </a:p>
          <a:p>
            <a:r>
              <a:rPr lang="en-CA" sz="1200" b="0" i="0" kern="1200" dirty="0">
                <a:solidFill>
                  <a:schemeClr val="tx1"/>
                </a:solidFill>
                <a:effectLst/>
                <a:latin typeface="+mn-lt"/>
                <a:ea typeface="+mn-ea"/>
                <a:cs typeface="+mn-cs"/>
              </a:rPr>
              <a:t>In patients with HeFH and inadequate LDL-C control at baseline despite maximally tolerated statin ± other LLT, alirocumab treatment resulted in significant LDL-C lowering and greater achievement of LDL-C target levels and was well tolerated.</a:t>
            </a:r>
          </a:p>
          <a:p>
            <a:r>
              <a:rPr lang="en-CA" sz="1200" b="1" i="0" kern="1200" cap="all" dirty="0">
                <a:solidFill>
                  <a:schemeClr val="tx1"/>
                </a:solidFill>
                <a:effectLst/>
                <a:latin typeface="+mn-lt"/>
                <a:ea typeface="+mn-ea"/>
                <a:cs typeface="+mn-cs"/>
              </a:rPr>
              <a:t>CLINICAL TRIAL REGISTRATION:</a:t>
            </a:r>
          </a:p>
          <a:p>
            <a:r>
              <a:rPr lang="en-CA" sz="1200" b="0" i="0" kern="1200" dirty="0">
                <a:solidFill>
                  <a:schemeClr val="tx1"/>
                </a:solidFill>
                <a:effectLst/>
                <a:latin typeface="+mn-lt"/>
                <a:ea typeface="+mn-ea"/>
                <a:cs typeface="+mn-cs"/>
              </a:rPr>
              <a:t>Cinicaltrials.gov (identifiers: </a:t>
            </a:r>
            <a:r>
              <a:rPr lang="en-CA" sz="1200" b="0" i="0" u="sng" kern="1200" dirty="0">
                <a:solidFill>
                  <a:schemeClr val="tx1"/>
                </a:solidFill>
                <a:effectLst/>
                <a:latin typeface="+mn-lt"/>
                <a:ea typeface="+mn-ea"/>
                <a:cs typeface="+mn-cs"/>
                <a:hlinkClick r:id="rId3" tooltip="See in ClinicalTrials.gov"/>
              </a:rPr>
              <a:t>NCT01623115</a:t>
            </a:r>
            <a:r>
              <a:rPr lang="en-CA" sz="1200" b="0" i="0" kern="1200" dirty="0">
                <a:solidFill>
                  <a:schemeClr val="tx1"/>
                </a:solidFill>
                <a:effectLst/>
                <a:latin typeface="+mn-lt"/>
                <a:ea typeface="+mn-ea"/>
                <a:cs typeface="+mn-cs"/>
              </a:rPr>
              <a:t>; </a:t>
            </a:r>
            <a:r>
              <a:rPr lang="en-CA" sz="1200" b="0" i="0" u="sng" kern="1200" dirty="0">
                <a:solidFill>
                  <a:schemeClr val="tx1"/>
                </a:solidFill>
                <a:effectLst/>
                <a:latin typeface="+mn-lt"/>
                <a:ea typeface="+mn-ea"/>
                <a:cs typeface="+mn-cs"/>
                <a:hlinkClick r:id="rId4" tooltip="See in ClinicalTrials.gov"/>
              </a:rPr>
              <a:t>NCT01709500</a:t>
            </a:r>
            <a:r>
              <a:rPr lang="en-CA" sz="1200" b="0" i="0" kern="1200" dirty="0">
                <a:solidFill>
                  <a:schemeClr val="tx1"/>
                </a:solidFill>
                <a:effectLst/>
                <a:latin typeface="+mn-lt"/>
                <a:ea typeface="+mn-ea"/>
                <a:cs typeface="+mn-cs"/>
              </a:rPr>
              <a:t>).</a:t>
            </a:r>
          </a:p>
          <a:p>
            <a:endParaRPr lang="en-US" dirty="0"/>
          </a:p>
        </p:txBody>
      </p:sp>
    </p:spTree>
    <p:extLst>
      <p:ext uri="{BB962C8B-B14F-4D97-AF65-F5344CB8AC3E}">
        <p14:creationId xmlns:p14="http://schemas.microsoft.com/office/powerpoint/2010/main" val="277525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23</a:t>
            </a:fld>
            <a:endParaRPr lang="en-US"/>
          </a:p>
        </p:txBody>
      </p:sp>
    </p:spTree>
    <p:extLst>
      <p:ext uri="{BB962C8B-B14F-4D97-AF65-F5344CB8AC3E}">
        <p14:creationId xmlns:p14="http://schemas.microsoft.com/office/powerpoint/2010/main" val="3666653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24</a:t>
            </a:fld>
            <a:endParaRPr lang="en-US"/>
          </a:p>
        </p:txBody>
      </p:sp>
    </p:spTree>
    <p:extLst>
      <p:ext uri="{BB962C8B-B14F-4D97-AF65-F5344CB8AC3E}">
        <p14:creationId xmlns:p14="http://schemas.microsoft.com/office/powerpoint/2010/main" val="2331232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07F2C5-2285-4CF5-B1F4-730E37967D92}"/>
              </a:ext>
            </a:extLst>
          </p:cNvPr>
          <p:cNvSpPr>
            <a:spLocks noGrp="1"/>
          </p:cNvSpPr>
          <p:nvPr>
            <p:ph type="body" idx="1"/>
          </p:nvPr>
        </p:nvSpPr>
        <p:spPr/>
        <p:txBody>
          <a:bodyPr/>
          <a:lstStyle/>
          <a:p>
            <a:r>
              <a:rPr lang="en-CA" dirty="0"/>
              <a:t>Jack’s age is 54 – can be applied to patient in this case</a:t>
            </a:r>
            <a:endParaRPr lang="en-US" dirty="0"/>
          </a:p>
        </p:txBody>
      </p:sp>
    </p:spTree>
    <p:extLst>
      <p:ext uri="{BB962C8B-B14F-4D97-AF65-F5344CB8AC3E}">
        <p14:creationId xmlns:p14="http://schemas.microsoft.com/office/powerpoint/2010/main" val="3349481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Notes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3310FC-D5D5-4DDD-85C1-086E0E1F3C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65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3</a:t>
            </a:fld>
            <a:endParaRPr lang="en-US"/>
          </a:p>
        </p:txBody>
      </p:sp>
    </p:spTree>
    <p:extLst>
      <p:ext uri="{BB962C8B-B14F-4D97-AF65-F5344CB8AC3E}">
        <p14:creationId xmlns:p14="http://schemas.microsoft.com/office/powerpoint/2010/main" val="376541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4</a:t>
            </a:fld>
            <a:endParaRPr lang="en-US"/>
          </a:p>
        </p:txBody>
      </p:sp>
    </p:spTree>
    <p:extLst>
      <p:ext uri="{BB962C8B-B14F-4D97-AF65-F5344CB8AC3E}">
        <p14:creationId xmlns:p14="http://schemas.microsoft.com/office/powerpoint/2010/main" val="3915215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310FC-D5D5-4DDD-85C1-086E0E1F3CCA}" type="slidenum">
              <a:rPr lang="en-US" smtClean="0"/>
              <a:t>5</a:t>
            </a:fld>
            <a:endParaRPr lang="en-US"/>
          </a:p>
        </p:txBody>
      </p:sp>
    </p:spTree>
    <p:extLst>
      <p:ext uri="{BB962C8B-B14F-4D97-AF65-F5344CB8AC3E}">
        <p14:creationId xmlns:p14="http://schemas.microsoft.com/office/powerpoint/2010/main" val="831552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a:p>
            <a:r>
              <a:rPr lang="en-US" sz="1200" b="0" i="0" kern="1200" dirty="0">
                <a:solidFill>
                  <a:schemeClr val="tx1"/>
                </a:solidFill>
                <a:effectLst/>
                <a:latin typeface="+mn-lt"/>
                <a:ea typeface="+mn-ea"/>
                <a:cs typeface="+mn-cs"/>
              </a:rPr>
              <a:t>Physical findings (stigmata) in FH. </a:t>
            </a:r>
            <a:r>
              <a:rPr lang="en-CA" sz="1200" b="0" i="0" kern="1200" dirty="0">
                <a:solidFill>
                  <a:schemeClr val="tx1"/>
                </a:solidFill>
                <a:effectLst/>
                <a:latin typeface="+mn-lt"/>
                <a:ea typeface="+mn-ea"/>
                <a:cs typeface="+mn-cs"/>
              </a:rPr>
              <a:t>Xanthomas within the Achilles tendons, xanthoma with the extensor tendon of the hand, Bilateral </a:t>
            </a:r>
            <a:r>
              <a:rPr lang="en-CA" sz="1200" b="0" i="0" kern="1200" dirty="0" err="1">
                <a:solidFill>
                  <a:schemeClr val="tx1"/>
                </a:solidFill>
                <a:effectLst/>
                <a:latin typeface="+mn-lt"/>
                <a:ea typeface="+mn-ea"/>
                <a:cs typeface="+mn-cs"/>
              </a:rPr>
              <a:t>xanthelasma</a:t>
            </a:r>
            <a:r>
              <a:rPr lang="en-CA" sz="1200" b="0" i="0" kern="1200" dirty="0">
                <a:solidFill>
                  <a:schemeClr val="tx1"/>
                </a:solidFill>
                <a:effectLst/>
                <a:latin typeface="+mn-lt"/>
                <a:ea typeface="+mn-ea"/>
                <a:cs typeface="+mn-cs"/>
              </a:rPr>
              <a:t> on eyelids, Bilateral arcus </a:t>
            </a:r>
            <a:r>
              <a:rPr lang="en-CA" sz="1200" b="0" i="0" kern="1200" dirty="0" err="1">
                <a:solidFill>
                  <a:schemeClr val="tx1"/>
                </a:solidFill>
                <a:effectLst/>
                <a:latin typeface="+mn-lt"/>
                <a:ea typeface="+mn-ea"/>
                <a:cs typeface="+mn-cs"/>
              </a:rPr>
              <a:t>corneae</a:t>
            </a:r>
            <a:r>
              <a:rPr lang="en-CA" sz="1200" b="0" i="0" kern="1200" dirty="0">
                <a:solidFill>
                  <a:schemeClr val="tx1"/>
                </a:solidFill>
                <a:effectLst/>
                <a:latin typeface="+mn-lt"/>
                <a:ea typeface="+mn-ea"/>
                <a:cs typeface="+mn-cs"/>
              </a:rPr>
              <a:t>, which are pathognomonic when detected by the fifth decade of life, but are nonspecific to FH by the eighth decade of life</a:t>
            </a:r>
            <a:endParaRPr lang="en-US" dirty="0"/>
          </a:p>
        </p:txBody>
      </p:sp>
      <p:sp>
        <p:nvSpPr>
          <p:cNvPr id="4" name="Slide Number Placeholder 3"/>
          <p:cNvSpPr>
            <a:spLocks noGrp="1"/>
          </p:cNvSpPr>
          <p:nvPr>
            <p:ph type="sldNum" sz="quarter" idx="10"/>
          </p:nvPr>
        </p:nvSpPr>
        <p:spPr/>
        <p:txBody>
          <a:bodyPr/>
          <a:lstStyle/>
          <a:p>
            <a:fld id="{A73310FC-D5D5-4DDD-85C1-086E0E1F3CCA}" type="slidenum">
              <a:rPr lang="en-US" smtClean="0"/>
              <a:t>6</a:t>
            </a:fld>
            <a:endParaRPr lang="en-US"/>
          </a:p>
        </p:txBody>
      </p:sp>
    </p:spTree>
    <p:extLst>
      <p:ext uri="{BB962C8B-B14F-4D97-AF65-F5344CB8AC3E}">
        <p14:creationId xmlns:p14="http://schemas.microsoft.com/office/powerpoint/2010/main" val="11086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p:txBody>
      </p:sp>
      <p:sp>
        <p:nvSpPr>
          <p:cNvPr id="4" name="Slide Number Placeholder 3"/>
          <p:cNvSpPr>
            <a:spLocks noGrp="1"/>
          </p:cNvSpPr>
          <p:nvPr>
            <p:ph type="sldNum" sz="quarter" idx="10"/>
          </p:nvPr>
        </p:nvSpPr>
        <p:spPr/>
        <p:txBody>
          <a:bodyPr/>
          <a:lstStyle/>
          <a:p>
            <a:fld id="{A73310FC-D5D5-4DDD-85C1-086E0E1F3CCA}" type="slidenum">
              <a:rPr lang="en-US" smtClean="0"/>
              <a:t>7</a:t>
            </a:fld>
            <a:endParaRPr lang="en-US"/>
          </a:p>
        </p:txBody>
      </p:sp>
    </p:spTree>
    <p:extLst>
      <p:ext uri="{BB962C8B-B14F-4D97-AF65-F5344CB8AC3E}">
        <p14:creationId xmlns:p14="http://schemas.microsoft.com/office/powerpoint/2010/main" val="20412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solidFill>
                  <a:prstClr val="black"/>
                </a:solidFill>
                <a:latin typeface="Arial" panose="020B0604020202020204" pitchFamily="34" charset="0"/>
                <a:cs typeface="Arial" panose="020B0604020202020204" pitchFamily="34" charset="0"/>
              </a:rPr>
              <a:t>Figure 1: </a:t>
            </a:r>
            <a:r>
              <a:rPr lang="en-US" altLang="en-US" sz="1200" dirty="0">
                <a:solidFill>
                  <a:prstClr val="black"/>
                </a:solidFill>
                <a:latin typeface="Arial" panose="020B0604020202020204" pitchFamily="34" charset="0"/>
                <a:cs typeface="Arial" panose="020B0604020202020204" pitchFamily="34" charset="0"/>
              </a:rPr>
              <a:t>Newly proposed Canadian definition of Familial Hypercholesterolemia (FH) based on the Simon-Broome criteria (under discussion</a:t>
            </a:r>
            <a:r>
              <a:rPr lang="en-US" altLang="en-US" sz="1200" b="1" dirty="0">
                <a:solidFill>
                  <a:prstClr val="black"/>
                </a:solidFill>
                <a:latin typeface="Arial" panose="020B0604020202020204" pitchFamily="34" charset="0"/>
                <a:cs typeface="Arial" panose="020B0604020202020204" pitchFamily="34" charset="0"/>
              </a:rPr>
              <a:t>)</a:t>
            </a:r>
            <a:endParaRPr lang="fr-CA" altLang="en-US" sz="1200" b="1" dirty="0">
              <a:solidFill>
                <a:prstClr val="black"/>
              </a:solidFill>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A73310FC-D5D5-4DDD-85C1-086E0E1F3CCA}" type="slidenum">
              <a:rPr lang="en-US" smtClean="0"/>
              <a:t>8</a:t>
            </a:fld>
            <a:endParaRPr lang="en-US"/>
          </a:p>
        </p:txBody>
      </p:sp>
    </p:spTree>
    <p:extLst>
      <p:ext uri="{BB962C8B-B14F-4D97-AF65-F5344CB8AC3E}">
        <p14:creationId xmlns:p14="http://schemas.microsoft.com/office/powerpoint/2010/main" val="62378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10"/>
          </p:nvPr>
        </p:nvSpPr>
        <p:spPr/>
        <p:txBody>
          <a:bodyPr/>
          <a:lstStyle/>
          <a:p>
            <a:fld id="{A73310FC-D5D5-4DDD-85C1-086E0E1F3CCA}" type="slidenum">
              <a:rPr lang="en-US" smtClean="0"/>
              <a:t>9</a:t>
            </a:fld>
            <a:endParaRPr lang="en-US"/>
          </a:p>
        </p:txBody>
      </p:sp>
    </p:spTree>
    <p:extLst>
      <p:ext uri="{BB962C8B-B14F-4D97-AF65-F5344CB8AC3E}">
        <p14:creationId xmlns:p14="http://schemas.microsoft.com/office/powerpoint/2010/main" val="3443613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09" y="3043730"/>
            <a:ext cx="4104647" cy="2137870"/>
          </a:xfrm>
        </p:spPr>
        <p:txBody>
          <a:bodyPr lIns="0" tIns="0" rIns="0" bIns="0" anchor="b" anchorCtr="0">
            <a:noAutofit/>
          </a:bodyPr>
          <a:lstStyle>
            <a:lvl1pPr algn="l">
              <a:defRPr lang="en-US" sz="3001"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460723" y="5357596"/>
            <a:ext cx="4111277" cy="738404"/>
          </a:xfrm>
        </p:spPr>
        <p:txBody>
          <a:bodyPr lIns="0" rIns="0">
            <a:normAutofit/>
          </a:bodyPr>
          <a:lstStyle>
            <a:lvl1pPr marL="0" indent="0">
              <a:buFontTx/>
              <a:buNone/>
              <a:defRPr sz="135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03030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3CE3D-C3E3-4197-A3A3-C5B17AD1AB5A}"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62315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43CE3D-C3E3-4197-A3A3-C5B17AD1AB5A}" type="datetimeFigureOut">
              <a:rPr lang="en-US" smtClean="0"/>
              <a:t>5/7/2018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153061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43CE3D-C3E3-4197-A3A3-C5B17AD1AB5A}" type="datetimeFigureOut">
              <a:rPr lang="en-US" smtClean="0"/>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35556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43CE3D-C3E3-4197-A3A3-C5B17AD1AB5A}" type="datetimeFigureOut">
              <a:rPr lang="en-US" smtClean="0"/>
              <a:t>5/7/2018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183573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139113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43CE3D-C3E3-4197-A3A3-C5B17AD1AB5A}"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804771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136405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809668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09" y="3043730"/>
            <a:ext cx="4104647" cy="2137870"/>
          </a:xfrm>
        </p:spPr>
        <p:txBody>
          <a:bodyPr lIns="0" tIns="0" rIns="0" bIns="0" anchor="b" anchorCtr="0">
            <a:noAutofit/>
          </a:bodyPr>
          <a:lstStyle>
            <a:lvl1pPr algn="l">
              <a:defRPr lang="en-US" sz="3001"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460723" y="5357596"/>
            <a:ext cx="4111277" cy="738404"/>
          </a:xfrm>
        </p:spPr>
        <p:txBody>
          <a:bodyPr lIns="0" rIns="0">
            <a:normAutofit/>
          </a:bodyPr>
          <a:lstStyle>
            <a:lvl1pPr marL="0" indent="0">
              <a:buFontTx/>
              <a:buNone/>
              <a:defRPr sz="135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9447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60759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63600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4648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51798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1"/>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02372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91870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4" y="2870634"/>
            <a:ext cx="4449167" cy="711081"/>
          </a:xfrm>
        </p:spPr>
        <p:txBody>
          <a:bodyPr>
            <a:normAutofit/>
          </a:bodyPr>
          <a:lstStyle>
            <a:lvl1pPr algn="ctr">
              <a:defRPr sz="2701"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0050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4" name="Content Placeholder 3"/>
          <p:cNvSpPr>
            <a:spLocks noGrp="1"/>
          </p:cNvSpPr>
          <p:nvPr>
            <p:ph sz="half" idx="2"/>
          </p:nvPr>
        </p:nvSpPr>
        <p:spPr>
          <a:xfrm>
            <a:off x="4648200" y="1600202"/>
            <a:ext cx="4038600" cy="4525963"/>
          </a:xfrm>
        </p:spPr>
        <p:txBody>
          <a:bodyPr>
            <a:normAutofit/>
          </a:bodyPr>
          <a:lstStyle>
            <a:lvl1pPr>
              <a:defRPr sz="1350">
                <a:solidFill>
                  <a:schemeClr val="tx1">
                    <a:lumMod val="75000"/>
                    <a:lumOff val="25000"/>
                  </a:schemeClr>
                </a:solidFill>
              </a:defRPr>
            </a:lvl1pPr>
            <a:lvl2pPr>
              <a:defRPr sz="2101"/>
            </a:lvl2pPr>
            <a:lvl3pPr>
              <a:defRPr sz="18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358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1"/>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94398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0982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4" y="2870634"/>
            <a:ext cx="4449167" cy="711081"/>
          </a:xfrm>
        </p:spPr>
        <p:txBody>
          <a:bodyPr>
            <a:normAutofit/>
          </a:bodyPr>
          <a:lstStyle>
            <a:lvl1pPr algn="ctr">
              <a:defRPr sz="2701"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23002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2764527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43CE3D-C3E3-4197-A3A3-C5B17AD1AB5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3172041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43CE3D-C3E3-4197-A3A3-C5B17AD1AB5A}"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84DD-B54F-4345-97B7-42E36C34DC69}" type="slidenum">
              <a:rPr lang="en-US" smtClean="0"/>
              <a:t>‹#›</a:t>
            </a:fld>
            <a:endParaRPr lang="en-US"/>
          </a:p>
        </p:txBody>
      </p:sp>
    </p:spTree>
    <p:extLst>
      <p:ext uri="{BB962C8B-B14F-4D97-AF65-F5344CB8AC3E}">
        <p14:creationId xmlns:p14="http://schemas.microsoft.com/office/powerpoint/2010/main" val="51295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jp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alphaModFix amt="2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457200" y="1138426"/>
            <a:ext cx="8229600"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457200" y="6356352"/>
            <a:ext cx="21336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425404F2-BE9A-4460-8815-8F645183555F}" type="datetimeFigureOut">
              <a:rPr lang="en-US" smtClean="0"/>
              <a:pPr/>
              <a:t>5/7/2018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484757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914484" rtl="0" eaLnBrk="1" latinLnBrk="0" hangingPunct="1">
        <a:spcBef>
          <a:spcPct val="0"/>
        </a:spcBef>
        <a:buNone/>
        <a:defRPr sz="2701" kern="1200">
          <a:solidFill>
            <a:schemeClr val="tx1">
              <a:lumMod val="75000"/>
              <a:lumOff val="25000"/>
            </a:schemeClr>
          </a:solidFill>
          <a:latin typeface="+mj-lt"/>
          <a:ea typeface="+mj-ea"/>
          <a:cs typeface="Arial" panose="020B0604020202020204" pitchFamily="34" charset="0"/>
        </a:defRPr>
      </a:lvl1pPr>
    </p:titleStyle>
    <p:body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p:bodyStyle>
    <p:otherStyle>
      <a:defPPr>
        <a:defRPr lang="en-US"/>
      </a:defPPr>
      <a:lvl1pPr marL="0" algn="l" defTabSz="914484" rtl="0" eaLnBrk="1" latinLnBrk="0" hangingPunct="1">
        <a:defRPr sz="1800" kern="1200">
          <a:solidFill>
            <a:schemeClr val="tx1"/>
          </a:solidFill>
          <a:latin typeface="+mn-lt"/>
          <a:ea typeface="+mn-ea"/>
          <a:cs typeface="+mn-cs"/>
        </a:defRPr>
      </a:lvl1pPr>
      <a:lvl2pPr marL="457242"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6" algn="l" defTabSz="914484" rtl="0" eaLnBrk="1" latinLnBrk="0" hangingPunct="1">
        <a:defRPr sz="1800" kern="1200">
          <a:solidFill>
            <a:schemeClr val="tx1"/>
          </a:solidFill>
          <a:latin typeface="+mn-lt"/>
          <a:ea typeface="+mn-ea"/>
          <a:cs typeface="+mn-cs"/>
        </a:defRPr>
      </a:lvl4pPr>
      <a:lvl5pPr marL="1828967" algn="l" defTabSz="914484" rtl="0" eaLnBrk="1" latinLnBrk="0" hangingPunct="1">
        <a:defRPr sz="1800" kern="1200">
          <a:solidFill>
            <a:schemeClr val="tx1"/>
          </a:solidFill>
          <a:latin typeface="+mn-lt"/>
          <a:ea typeface="+mn-ea"/>
          <a:cs typeface="+mn-cs"/>
        </a:defRPr>
      </a:lvl5pPr>
      <a:lvl6pPr marL="2286210" algn="l" defTabSz="914484" rtl="0" eaLnBrk="1" latinLnBrk="0" hangingPunct="1">
        <a:defRPr sz="1800" kern="1200">
          <a:solidFill>
            <a:schemeClr val="tx1"/>
          </a:solidFill>
          <a:latin typeface="+mn-lt"/>
          <a:ea typeface="+mn-ea"/>
          <a:cs typeface="+mn-cs"/>
        </a:defRPr>
      </a:lvl6pPr>
      <a:lvl7pPr marL="2743451"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5" algn="l" defTabSz="91448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3CE3D-C3E3-4197-A3A3-C5B17AD1AB5A}" type="datetimeFigureOut">
              <a:rPr lang="en-US" smtClean="0"/>
              <a:t>5/7/2018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584DD-B54F-4345-97B7-42E36C34DC69}" type="slidenum">
              <a:rPr lang="en-US" smtClean="0"/>
              <a:t>‹#›</a:t>
            </a:fld>
            <a:endParaRPr lang="en-US"/>
          </a:p>
        </p:txBody>
      </p:sp>
    </p:spTree>
    <p:extLst>
      <p:ext uri="{BB962C8B-B14F-4D97-AF65-F5344CB8AC3E}">
        <p14:creationId xmlns:p14="http://schemas.microsoft.com/office/powerpoint/2010/main" val="243229249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alphaModFix amt="21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457200" y="1138426"/>
            <a:ext cx="8229600"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457200" y="6356352"/>
            <a:ext cx="21336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425404F2-BE9A-4460-8815-8F645183555F}" type="datetimeFigureOut">
              <a:rPr lang="en-US" smtClean="0"/>
              <a:pPr/>
              <a:t>5/7/2018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2"/>
            <a:ext cx="21336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22233402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Lst>
  <p:txStyles>
    <p:titleStyle>
      <a:lvl1pPr algn="l" defTabSz="914484" rtl="0" eaLnBrk="1" latinLnBrk="0" hangingPunct="1">
        <a:spcBef>
          <a:spcPct val="0"/>
        </a:spcBef>
        <a:buNone/>
        <a:defRPr sz="2701" kern="1200">
          <a:solidFill>
            <a:schemeClr val="tx1">
              <a:lumMod val="75000"/>
              <a:lumOff val="25000"/>
            </a:schemeClr>
          </a:solidFill>
          <a:latin typeface="+mj-lt"/>
          <a:ea typeface="+mj-ea"/>
          <a:cs typeface="Arial" panose="020B0604020202020204" pitchFamily="34" charset="0"/>
        </a:defRPr>
      </a:lvl1pPr>
    </p:titleStyle>
    <p:body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p:bodyStyle>
    <p:otherStyle>
      <a:defPPr>
        <a:defRPr lang="en-US"/>
      </a:defPPr>
      <a:lvl1pPr marL="0" algn="l" defTabSz="914484" rtl="0" eaLnBrk="1" latinLnBrk="0" hangingPunct="1">
        <a:defRPr sz="1800" kern="1200">
          <a:solidFill>
            <a:schemeClr val="tx1"/>
          </a:solidFill>
          <a:latin typeface="+mn-lt"/>
          <a:ea typeface="+mn-ea"/>
          <a:cs typeface="+mn-cs"/>
        </a:defRPr>
      </a:lvl1pPr>
      <a:lvl2pPr marL="457242"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6" algn="l" defTabSz="914484" rtl="0" eaLnBrk="1" latinLnBrk="0" hangingPunct="1">
        <a:defRPr sz="1800" kern="1200">
          <a:solidFill>
            <a:schemeClr val="tx1"/>
          </a:solidFill>
          <a:latin typeface="+mn-lt"/>
          <a:ea typeface="+mn-ea"/>
          <a:cs typeface="+mn-cs"/>
        </a:defRPr>
      </a:lvl4pPr>
      <a:lvl5pPr marL="1828967" algn="l" defTabSz="914484" rtl="0" eaLnBrk="1" latinLnBrk="0" hangingPunct="1">
        <a:defRPr sz="1800" kern="1200">
          <a:solidFill>
            <a:schemeClr val="tx1"/>
          </a:solidFill>
          <a:latin typeface="+mn-lt"/>
          <a:ea typeface="+mn-ea"/>
          <a:cs typeface="+mn-cs"/>
        </a:defRPr>
      </a:lvl5pPr>
      <a:lvl6pPr marL="2286210" algn="l" defTabSz="914484" rtl="0" eaLnBrk="1" latinLnBrk="0" hangingPunct="1">
        <a:defRPr sz="1800" kern="1200">
          <a:solidFill>
            <a:schemeClr val="tx1"/>
          </a:solidFill>
          <a:latin typeface="+mn-lt"/>
          <a:ea typeface="+mn-ea"/>
          <a:cs typeface="+mn-cs"/>
        </a:defRPr>
      </a:lvl6pPr>
      <a:lvl7pPr marL="2743451"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5" algn="l" defTabSz="91448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chart" Target="../charts/chart1.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notesSlide" Target="../notesSlides/notesSlide1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microsoft.com/office/2007/relationships/hdphoto" Target="../media/hdphoto3.wdp"/><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microsoft.com/office/2007/relationships/hdphoto" Target="../media/hdphoto3.wdp"/><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12.png"/><Relationship Id="rId5" Type="http://schemas.openxmlformats.org/officeDocument/2006/relationships/tags" Target="../tags/tag25.xml"/><Relationship Id="rId10" Type="http://schemas.openxmlformats.org/officeDocument/2006/relationships/notesSlide" Target="../notesSlides/notesSlide12.xml"/><Relationship Id="rId4" Type="http://schemas.openxmlformats.org/officeDocument/2006/relationships/tags" Target="../tags/tag24.xml"/><Relationship Id="rId9"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9.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4.wdp"/><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1.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9" Type="http://schemas.openxmlformats.org/officeDocument/2006/relationships/tags" Target="../tags/tag67.xml"/><Relationship Id="rId3" Type="http://schemas.openxmlformats.org/officeDocument/2006/relationships/tags" Target="../tags/tag31.xml"/><Relationship Id="rId21" Type="http://schemas.openxmlformats.org/officeDocument/2006/relationships/tags" Target="../tags/tag49.xml"/><Relationship Id="rId34" Type="http://schemas.openxmlformats.org/officeDocument/2006/relationships/tags" Target="../tags/tag62.xml"/><Relationship Id="rId42" Type="http://schemas.openxmlformats.org/officeDocument/2006/relationships/notesSlide" Target="../notesSlides/notesSlide21.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33" Type="http://schemas.openxmlformats.org/officeDocument/2006/relationships/tags" Target="../tags/tag61.xml"/><Relationship Id="rId38" Type="http://schemas.openxmlformats.org/officeDocument/2006/relationships/tags" Target="../tags/tag66.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tags" Target="../tags/tag57.xml"/><Relationship Id="rId41"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32" Type="http://schemas.openxmlformats.org/officeDocument/2006/relationships/tags" Target="../tags/tag60.xml"/><Relationship Id="rId37" Type="http://schemas.openxmlformats.org/officeDocument/2006/relationships/tags" Target="../tags/tag65.xml"/><Relationship Id="rId40" Type="http://schemas.openxmlformats.org/officeDocument/2006/relationships/tags" Target="../tags/tag68.xm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tags" Target="../tags/tag56.xml"/><Relationship Id="rId36" Type="http://schemas.openxmlformats.org/officeDocument/2006/relationships/tags" Target="../tags/tag64.xml"/><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tags" Target="../tags/tag59.xml"/><Relationship Id="rId44" Type="http://schemas.microsoft.com/office/2007/relationships/hdphoto" Target="../media/hdphoto3.wdp"/><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tags" Target="../tags/tag58.xml"/><Relationship Id="rId35" Type="http://schemas.openxmlformats.org/officeDocument/2006/relationships/tags" Target="../tags/tag63.xml"/><Relationship Id="rId43"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microsoft.com/office/2007/relationships/hdphoto" Target="../media/hdphoto3.wdp"/><Relationship Id="rId3" Type="http://schemas.openxmlformats.org/officeDocument/2006/relationships/tags" Target="../tags/tag71.xml"/><Relationship Id="rId21" Type="http://schemas.openxmlformats.org/officeDocument/2006/relationships/tags" Target="../tags/tag89.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image" Target="../media/image12.png"/><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notesSlide" Target="../notesSlides/notesSlide22.xml"/><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slideLayout" Target="../slideLayouts/slideLayout5.xml"/><Relationship Id="rId10" Type="http://schemas.openxmlformats.org/officeDocument/2006/relationships/tags" Target="../tags/tag78.xml"/><Relationship Id="rId19" Type="http://schemas.openxmlformats.org/officeDocument/2006/relationships/tags" Target="../tags/tag87.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tags" Target="../tags/tag90.xml"/><Relationship Id="rId27"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1.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6.xml"/><Relationship Id="rId7" Type="http://schemas.openxmlformats.org/officeDocument/2006/relationships/image" Target="../media/image14.jpe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3.jpeg"/><Relationship Id="rId5" Type="http://schemas.microsoft.com/office/2007/relationships/hdphoto" Target="../media/hdphoto3.wdp"/><Relationship Id="rId4" Type="http://schemas.openxmlformats.org/officeDocument/2006/relationships/image" Target="../media/image12.pn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7.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3.wdp"/><Relationship Id="rId11" Type="http://schemas.openxmlformats.org/officeDocument/2006/relationships/image" Target="../media/image24.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B5E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prstClr val="white"/>
                </a:solidFill>
                <a:latin typeface="Arial Narrow" panose="020B0606020202030204" pitchFamily="34" charset="0"/>
              </a:rPr>
              <a:t>Case 4</a:t>
            </a:r>
          </a:p>
        </p:txBody>
      </p:sp>
      <p:cxnSp>
        <p:nvCxnSpPr>
          <p:cNvPr id="83" name="Straight Connector 82">
            <a:extLst>
              <a:ext uri="{FF2B5EF4-FFF2-40B4-BE49-F238E27FC236}">
                <a16:creationId xmlns:a16="http://schemas.microsoft.com/office/drawing/2014/main" id="{E00DEA20-1A8F-44C4-A63E-B803CB4C9F3E}"/>
              </a:ext>
            </a:extLst>
          </p:cNvPr>
          <p:cNvCxnSpPr/>
          <p:nvPr/>
        </p:nvCxnSpPr>
        <p:spPr>
          <a:xfrm flipV="1">
            <a:off x="0" y="2055973"/>
            <a:ext cx="9144000" cy="0"/>
          </a:xfrm>
          <a:prstGeom prst="line">
            <a:avLst/>
          </a:prstGeom>
          <a:ln w="38100">
            <a:solidFill>
              <a:srgbClr val="0B5E8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06EF07-0B42-44A3-B846-CC842A5B0060}"/>
              </a:ext>
            </a:extLst>
          </p:cNvPr>
          <p:cNvCxnSpPr/>
          <p:nvPr/>
        </p:nvCxnSpPr>
        <p:spPr>
          <a:xfrm flipV="1">
            <a:off x="0" y="5722533"/>
            <a:ext cx="9144000" cy="0"/>
          </a:xfrm>
          <a:prstGeom prst="line">
            <a:avLst/>
          </a:prstGeom>
          <a:ln w="38100">
            <a:solidFill>
              <a:srgbClr val="0B5E8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descr="A pair of glasses on a table&#10;&#10;Description generated with high confidence">
            <a:extLst>
              <a:ext uri="{FF2B5EF4-FFF2-40B4-BE49-F238E27FC236}">
                <a16:creationId xmlns:a16="http://schemas.microsoft.com/office/drawing/2014/main" id="{A907B5A3-95A6-48D6-8F1F-170C8A39B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0376" y="2136652"/>
            <a:ext cx="5683624" cy="3521283"/>
          </a:xfrm>
          <a:prstGeom prst="rect">
            <a:avLst/>
          </a:prstGeom>
        </p:spPr>
      </p:pic>
      <p:sp>
        <p:nvSpPr>
          <p:cNvPr id="41" name="TextBox 40">
            <a:extLst>
              <a:ext uri="{FF2B5EF4-FFF2-40B4-BE49-F238E27FC236}">
                <a16:creationId xmlns:a16="http://schemas.microsoft.com/office/drawing/2014/main" id="{201015DF-E6E9-450C-B960-A9AC1062C6B6}"/>
              </a:ext>
            </a:extLst>
          </p:cNvPr>
          <p:cNvSpPr txBox="1"/>
          <p:nvPr/>
        </p:nvSpPr>
        <p:spPr>
          <a:xfrm>
            <a:off x="-13648" y="2136667"/>
            <a:ext cx="9157648" cy="3521268"/>
          </a:xfrm>
          <a:prstGeom prst="rect">
            <a:avLst/>
          </a:prstGeom>
          <a:solidFill>
            <a:srgbClr val="0B5E81">
              <a:alpha val="69804"/>
            </a:srgbClr>
          </a:solidFill>
        </p:spPr>
        <p:txBody>
          <a:bodyPr wrap="square" rtlCol="0">
            <a:spAutoFit/>
          </a:bodyPr>
          <a:lstStyle/>
          <a:p>
            <a:endParaRPr lang="en-US" dirty="0"/>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gradFill flip="none" rotWithShape="1">
            <a:gsLst>
              <a:gs pos="0">
                <a:srgbClr val="0B5E81">
                  <a:shade val="30000"/>
                  <a:satMod val="115000"/>
                </a:srgbClr>
              </a:gs>
              <a:gs pos="50000">
                <a:srgbClr val="0B5E81">
                  <a:shade val="67500"/>
                  <a:satMod val="115000"/>
                </a:srgbClr>
              </a:gs>
              <a:gs pos="100000">
                <a:srgbClr val="0B5E8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endParaRP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4"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id="{3FEFA660-FA83-43CF-A1F7-A2773CA7DBAF}"/>
              </a:ext>
            </a:extLst>
          </p:cNvPr>
          <p:cNvSpPr txBox="1"/>
          <p:nvPr/>
        </p:nvSpPr>
        <p:spPr>
          <a:xfrm>
            <a:off x="1483659" y="2154751"/>
            <a:ext cx="2761130" cy="584775"/>
          </a:xfrm>
          <a:prstGeom prst="rect">
            <a:avLst/>
          </a:prstGeom>
          <a:noFill/>
        </p:spPr>
        <p:txBody>
          <a:bodyPr wrap="square" rtlCol="0">
            <a:spAutoFit/>
          </a:bodyPr>
          <a:lstStyle/>
          <a:p>
            <a:pPr algn="ctr"/>
            <a:r>
              <a:rPr lang="en-US" sz="3200" b="1" dirty="0">
                <a:ln w="10160">
                  <a:solidFill>
                    <a:prstClr val="black">
                      <a:lumMod val="65000"/>
                      <a:lumOff val="35000"/>
                    </a:prstClr>
                  </a:solidFill>
                  <a:prstDash val="solid"/>
                </a:ln>
                <a:solidFill>
                  <a:prstClr val="white"/>
                </a:solidFill>
                <a:latin typeface="Arial Narrow" panose="020B0606020202030204" pitchFamily="34" charset="0"/>
              </a:rPr>
              <a:t>Jack</a:t>
            </a:r>
            <a:endParaRPr lang="en-CA" sz="3200" b="1" dirty="0">
              <a:ln w="10160">
                <a:solidFill>
                  <a:prstClr val="black">
                    <a:lumMod val="65000"/>
                    <a:lumOff val="35000"/>
                  </a:prstClr>
                </a:solidFill>
                <a:prstDash val="solid"/>
              </a:ln>
              <a:solidFill>
                <a:prstClr val="white"/>
              </a:solidFill>
              <a:latin typeface="Arial Narrow" panose="020B0606020202030204" pitchFamily="34" charset="0"/>
            </a:endParaRPr>
          </a:p>
        </p:txBody>
      </p:sp>
      <p:sp>
        <p:nvSpPr>
          <p:cNvPr id="12" name="TextBox 11">
            <a:extLst>
              <a:ext uri="{FF2B5EF4-FFF2-40B4-BE49-F238E27FC236}">
                <a16:creationId xmlns:a16="http://schemas.microsoft.com/office/drawing/2014/main" id="{34453F7B-D377-4ADA-A503-206DD38AB620}"/>
              </a:ext>
            </a:extLst>
          </p:cNvPr>
          <p:cNvSpPr txBox="1"/>
          <p:nvPr/>
        </p:nvSpPr>
        <p:spPr>
          <a:xfrm>
            <a:off x="3460376" y="2932995"/>
            <a:ext cx="5709504" cy="1569660"/>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Familial Hypercholesterolemia</a:t>
            </a:r>
          </a:p>
        </p:txBody>
      </p:sp>
      <p:pic>
        <p:nvPicPr>
          <p:cNvPr id="14" name="Picture 13" descr="A person wearing a white shirt&#10;&#10;Description generated with very high confidence">
            <a:extLst>
              <a:ext uri="{FF2B5EF4-FFF2-40B4-BE49-F238E27FC236}">
                <a16:creationId xmlns:a16="http://schemas.microsoft.com/office/drawing/2014/main" id="{1C2C0484-BA70-4FFF-B3D2-80F6510DF3BA}"/>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154751"/>
            <a:ext cx="2627724" cy="3503632"/>
          </a:xfrm>
          <a:prstGeom prst="rect">
            <a:avLst/>
          </a:prstGeom>
        </p:spPr>
      </p:pic>
    </p:spTree>
    <p:extLst>
      <p:ext uri="{BB962C8B-B14F-4D97-AF65-F5344CB8AC3E}">
        <p14:creationId xmlns:p14="http://schemas.microsoft.com/office/powerpoint/2010/main" val="270076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339238"/>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600" b="1" dirty="0">
                <a:latin typeface="Arial Narrow" panose="020B0606020202030204" pitchFamily="34" charset="0"/>
              </a:rPr>
              <a:t>Familial Hypercholesterolemia </a:t>
            </a:r>
          </a:p>
          <a:p>
            <a:pPr lvl="0" algn="ctr" defTabSz="1218987">
              <a:defRPr/>
            </a:pPr>
            <a:r>
              <a:rPr lang="en-CA" sz="3600" b="1" dirty="0">
                <a:latin typeface="Arial Narrow" panose="020B0606020202030204" pitchFamily="34" charset="0"/>
              </a:rPr>
              <a:t>Most Cases Unrecognized</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418898"/>
            <a:ext cx="8080737" cy="369332"/>
          </a:xfrm>
          <a:prstGeom prst="rect">
            <a:avLst/>
          </a:prstGeom>
          <a:noFill/>
          <a:ln w="9525">
            <a:noFill/>
            <a:miter lim="800000"/>
            <a:headEnd/>
            <a:tailEnd/>
          </a:ln>
        </p:spPr>
        <p:txBody>
          <a:bodyPr wrap="square">
            <a:spAutoFit/>
          </a:bodyPr>
          <a:lstStyle/>
          <a:p>
            <a:pPr lvl="0"/>
            <a:r>
              <a:rPr lang="da-DK" sz="900" dirty="0">
                <a:solidFill>
                  <a:srgbClr val="FFFFFF"/>
                </a:solidFill>
                <a:latin typeface="Arial Narrow" panose="020B0606020202030204" pitchFamily="34" charset="0"/>
                <a:cs typeface="Arial" charset="0"/>
              </a:rPr>
              <a:t>Wong et al.  BC Med J 2013;55:326-330</a:t>
            </a:r>
          </a:p>
          <a:p>
            <a:pPr lvl="0"/>
            <a:r>
              <a:rPr lang="da-DK" sz="900" dirty="0">
                <a:solidFill>
                  <a:srgbClr val="FFFFFF"/>
                </a:solidFill>
                <a:latin typeface="Arial Narrow" panose="020B0606020202030204" pitchFamily="34" charset="0"/>
                <a:cs typeface="Arial" charset="0"/>
              </a:rPr>
              <a:t>Yuan et al. CMAJ 2006;174:1124-9</a:t>
            </a:r>
          </a:p>
        </p:txBody>
      </p:sp>
      <p:graphicFrame>
        <p:nvGraphicFramePr>
          <p:cNvPr id="2" name="Content Placeholder 6">
            <a:extLst>
              <a:ext uri="{FF2B5EF4-FFF2-40B4-BE49-F238E27FC236}">
                <a16:creationId xmlns:a16="http://schemas.microsoft.com/office/drawing/2014/main" id="{D2D2E228-44F9-45EA-954F-9AA789D45988}"/>
              </a:ext>
            </a:extLst>
          </p:cNvPr>
          <p:cNvGraphicFramePr>
            <a:graphicFrameLocks/>
          </p:cNvGraphicFramePr>
          <p:nvPr>
            <p:extLst>
              <p:ext uri="{D42A27DB-BD31-4B8C-83A1-F6EECF244321}">
                <p14:modId xmlns:p14="http://schemas.microsoft.com/office/powerpoint/2010/main" val="90363300"/>
              </p:ext>
            </p:extLst>
          </p:nvPr>
        </p:nvGraphicFramePr>
        <p:xfrm>
          <a:off x="2148162" y="2028666"/>
          <a:ext cx="5081588" cy="4170363"/>
        </p:xfrm>
        <a:graphic>
          <a:graphicData uri="http://schemas.openxmlformats.org/drawingml/2006/chart">
            <c:chart xmlns:c="http://schemas.openxmlformats.org/drawingml/2006/chart" xmlns:r="http://schemas.openxmlformats.org/officeDocument/2006/relationships" r:id="rId5"/>
          </a:graphicData>
        </a:graphic>
      </p:graphicFrame>
      <p:sp>
        <p:nvSpPr>
          <p:cNvPr id="54" name="Rectangle 12">
            <a:extLst>
              <a:ext uri="{FF2B5EF4-FFF2-40B4-BE49-F238E27FC236}">
                <a16:creationId xmlns:a16="http://schemas.microsoft.com/office/drawing/2014/main" id="{7E5F01CF-3A71-4C8E-BC5D-B4ECD5B21A1E}"/>
              </a:ext>
            </a:extLst>
          </p:cNvPr>
          <p:cNvSpPr>
            <a:spLocks noChangeArrowheads="1"/>
          </p:cNvSpPr>
          <p:nvPr/>
        </p:nvSpPr>
        <p:spPr bwMode="auto">
          <a:xfrm>
            <a:off x="1175655" y="4375454"/>
            <a:ext cx="162576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8800" b="1" dirty="0">
                <a:solidFill>
                  <a:srgbClr val="F63724"/>
                </a:solidFill>
                <a:latin typeface="Arial Narrow" panose="020B0606020202030204" pitchFamily="34" charset="0"/>
              </a:rPr>
              <a:t>15</a:t>
            </a:r>
            <a:r>
              <a:rPr lang="en-US" altLang="en-US" sz="4400" dirty="0">
                <a:solidFill>
                  <a:srgbClr val="F63724"/>
                </a:solidFill>
                <a:latin typeface="Arial Narrow" panose="020B0606020202030204" pitchFamily="34" charset="0"/>
              </a:rPr>
              <a:t>%</a:t>
            </a:r>
            <a:endParaRPr lang="en-US" altLang="en-US" sz="8000" dirty="0">
              <a:solidFill>
                <a:srgbClr val="F63724"/>
              </a:solidFill>
              <a:latin typeface="Arial Narrow" panose="020B0606020202030204" pitchFamily="34" charset="0"/>
            </a:endParaRPr>
          </a:p>
        </p:txBody>
      </p:sp>
      <p:sp>
        <p:nvSpPr>
          <p:cNvPr id="56" name="Rectangle 9">
            <a:extLst>
              <a:ext uri="{FF2B5EF4-FFF2-40B4-BE49-F238E27FC236}">
                <a16:creationId xmlns:a16="http://schemas.microsoft.com/office/drawing/2014/main" id="{4792D552-FB1E-447C-A2A7-29BF08F8407F}"/>
              </a:ext>
            </a:extLst>
          </p:cNvPr>
          <p:cNvSpPr>
            <a:spLocks noChangeArrowheads="1"/>
          </p:cNvSpPr>
          <p:nvPr/>
        </p:nvSpPr>
        <p:spPr bwMode="auto">
          <a:xfrm>
            <a:off x="-18797" y="1502478"/>
            <a:ext cx="91627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US" altLang="en-US" b="1" dirty="0">
                <a:solidFill>
                  <a:srgbClr val="F63724"/>
                </a:solidFill>
                <a:latin typeface="Arial Narrow" panose="020B0606020202030204" pitchFamily="34" charset="0"/>
                <a:cs typeface="Arial" panose="020B0604020202020204" pitchFamily="34" charset="0"/>
              </a:rPr>
              <a:t>Estimate of Diagnosis in Canada</a:t>
            </a:r>
          </a:p>
        </p:txBody>
      </p:sp>
    </p:spTree>
    <p:extLst>
      <p:ext uri="{BB962C8B-B14F-4D97-AF65-F5344CB8AC3E}">
        <p14:creationId xmlns:p14="http://schemas.microsoft.com/office/powerpoint/2010/main" val="3368707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200" b="1" dirty="0">
                <a:latin typeface="Arial Narrow" panose="020B0606020202030204" pitchFamily="34" charset="0"/>
              </a:rPr>
              <a:t>Untreated FH is </a:t>
            </a:r>
            <a:r>
              <a:rPr lang="en-CA" sz="3600" b="1" dirty="0">
                <a:latin typeface="Arial Narrow" panose="020B0606020202030204" pitchFamily="34" charset="0"/>
              </a:rPr>
              <a:t>Associated</a:t>
            </a:r>
            <a:r>
              <a:rPr lang="en-CA" sz="3200" b="1" dirty="0">
                <a:latin typeface="Arial Narrow" panose="020B0606020202030204" pitchFamily="34" charset="0"/>
              </a:rPr>
              <a:t> with Poor Prognosis</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2" cstate="print">
            <a:lum bright="70000" contrast="-70000"/>
            <a:extLst>
              <a:ext uri="{BEBA8EAE-BF5A-486C-A8C5-ECC9F3942E4B}">
                <a14:imgProps xmlns:a14="http://schemas.microsoft.com/office/drawing/2010/main">
                  <a14:imgLayer r:embed="rId2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503962"/>
            <a:ext cx="8080737" cy="230832"/>
          </a:xfrm>
          <a:prstGeom prst="rect">
            <a:avLst/>
          </a:prstGeom>
          <a:noFill/>
          <a:ln w="9525">
            <a:noFill/>
            <a:miter lim="800000"/>
            <a:headEnd/>
            <a:tailEnd/>
          </a:ln>
        </p:spPr>
        <p:txBody>
          <a:bodyPr wrap="square">
            <a:spAutoFit/>
          </a:bodyPr>
          <a:lstStyle/>
          <a:p>
            <a:pPr lvl="0"/>
            <a:r>
              <a:rPr lang="da-DK" sz="900" dirty="0">
                <a:solidFill>
                  <a:srgbClr val="FFFFFF"/>
                </a:solidFill>
                <a:latin typeface="Arial Narrow" panose="020B0606020202030204" pitchFamily="34" charset="0"/>
                <a:cs typeface="Arial" charset="0"/>
              </a:rPr>
              <a:t>Versmissen, et al. BMJ. 2008;337:a2423.</a:t>
            </a:r>
          </a:p>
        </p:txBody>
      </p:sp>
      <p:sp>
        <p:nvSpPr>
          <p:cNvPr id="93" name="Shape 1292">
            <a:extLst>
              <a:ext uri="{FF2B5EF4-FFF2-40B4-BE49-F238E27FC236}">
                <a16:creationId xmlns:a16="http://schemas.microsoft.com/office/drawing/2014/main" id="{7D5507E6-4B7D-4DCC-8483-797608CB8FA0}"/>
              </a:ext>
            </a:extLst>
          </p:cNvPr>
          <p:cNvSpPr>
            <a:spLocks noChangeArrowheads="1"/>
          </p:cNvSpPr>
          <p:nvPr>
            <p:custDataLst>
              <p:tags r:id="rId1"/>
            </p:custDataLst>
          </p:nvPr>
        </p:nvSpPr>
        <p:spPr bwMode="auto">
          <a:xfrm>
            <a:off x="1207173" y="5931866"/>
            <a:ext cx="6564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fr-CA"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rPr>
              <a:t>Follow-Up (</a:t>
            </a:r>
            <a:r>
              <a:rPr lang="fr-CA" altLang="en-US" sz="1200" dirty="0" err="1">
                <a:solidFill>
                  <a:srgbClr val="222A35"/>
                </a:solidFill>
                <a:latin typeface="Arial Narrow" panose="020B0606020202030204" pitchFamily="34" charset="0"/>
                <a:cs typeface="Arial" panose="020B0604020202020204" pitchFamily="34" charset="0"/>
                <a:sym typeface="Arial" panose="020B0604020202020204" pitchFamily="34" charset="0"/>
              </a:rPr>
              <a:t>years</a:t>
            </a:r>
            <a:r>
              <a:rPr lang="fr-CA"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rPr>
              <a:t>)</a:t>
            </a:r>
          </a:p>
        </p:txBody>
      </p:sp>
      <p:sp>
        <p:nvSpPr>
          <p:cNvPr id="94" name="Shape 1293">
            <a:extLst>
              <a:ext uri="{FF2B5EF4-FFF2-40B4-BE49-F238E27FC236}">
                <a16:creationId xmlns:a16="http://schemas.microsoft.com/office/drawing/2014/main" id="{8E72E988-F7F0-4DFA-A39E-03570B716A4C}"/>
              </a:ext>
            </a:extLst>
          </p:cNvPr>
          <p:cNvSpPr>
            <a:spLocks noChangeArrowheads="1"/>
          </p:cNvSpPr>
          <p:nvPr>
            <p:custDataLst>
              <p:tags r:id="rId2"/>
            </p:custDataLst>
          </p:nvPr>
        </p:nvSpPr>
        <p:spPr bwMode="auto">
          <a:xfrm rot="16200000">
            <a:off x="-1509712" y="3517257"/>
            <a:ext cx="3943350"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endParaRPr lang="en-CA"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endParaRPr>
          </a:p>
          <a:p>
            <a:pPr algn="ctr" defTabSz="914400" fontAlgn="base">
              <a:lnSpc>
                <a:spcPct val="100000"/>
              </a:lnSpc>
              <a:spcBef>
                <a:spcPct val="0"/>
              </a:spcBef>
              <a:spcAft>
                <a:spcPct val="0"/>
              </a:spcAft>
              <a:buFontTx/>
              <a:buNone/>
            </a:pPr>
            <a:r>
              <a:rPr lang="en-CA"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rPr>
              <a:t>Cumulative Survival Without Coronary Artery Disease (%)</a:t>
            </a:r>
            <a:endParaRPr lang="en-US" altLang="en-US" sz="1200" dirty="0">
              <a:solidFill>
                <a:srgbClr val="222A35"/>
              </a:solidFill>
              <a:latin typeface="Arial Narrow" panose="020B0606020202030204" pitchFamily="34" charset="0"/>
              <a:cs typeface="Arial" panose="020B0604020202020204" pitchFamily="34" charset="0"/>
              <a:sym typeface="Arial" panose="020B0604020202020204" pitchFamily="34" charset="0"/>
            </a:endParaRPr>
          </a:p>
        </p:txBody>
      </p:sp>
      <p:sp>
        <p:nvSpPr>
          <p:cNvPr id="95" name="Shape 1294">
            <a:extLst>
              <a:ext uri="{FF2B5EF4-FFF2-40B4-BE49-F238E27FC236}">
                <a16:creationId xmlns:a16="http://schemas.microsoft.com/office/drawing/2014/main" id="{83CCDA31-1E19-40F5-A87E-E0CCAB53FA17}"/>
              </a:ext>
            </a:extLst>
          </p:cNvPr>
          <p:cNvSpPr>
            <a:spLocks noChangeArrowheads="1"/>
          </p:cNvSpPr>
          <p:nvPr>
            <p:custDataLst>
              <p:tags r:id="rId3"/>
            </p:custDataLst>
          </p:nvPr>
        </p:nvSpPr>
        <p:spPr bwMode="auto">
          <a:xfrm>
            <a:off x="7426325" y="4206875"/>
            <a:ext cx="12001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914400" fontAlgn="base">
              <a:lnSpc>
                <a:spcPct val="100000"/>
              </a:lnSpc>
              <a:spcBef>
                <a:spcPct val="0"/>
              </a:spcBef>
              <a:spcAft>
                <a:spcPct val="0"/>
              </a:spcAft>
              <a:buFontTx/>
              <a:buNone/>
            </a:pPr>
            <a:r>
              <a:rPr lang="en-US"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N</a:t>
            </a:r>
            <a:r>
              <a:rPr lang="fr-CA"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 = </a:t>
            </a:r>
            <a:r>
              <a:rPr lang="en-US"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1537</a:t>
            </a:r>
          </a:p>
        </p:txBody>
      </p:sp>
      <p:sp>
        <p:nvSpPr>
          <p:cNvPr id="96" name="Shape 1295">
            <a:extLst>
              <a:ext uri="{FF2B5EF4-FFF2-40B4-BE49-F238E27FC236}">
                <a16:creationId xmlns:a16="http://schemas.microsoft.com/office/drawing/2014/main" id="{7E8A8C7A-328A-49A1-985C-7CFBE51DDEF6}"/>
              </a:ext>
            </a:extLst>
          </p:cNvPr>
          <p:cNvSpPr>
            <a:spLocks noChangeArrowheads="1"/>
          </p:cNvSpPr>
          <p:nvPr>
            <p:custDataLst>
              <p:tags r:id="rId4"/>
            </p:custDataLst>
          </p:nvPr>
        </p:nvSpPr>
        <p:spPr bwMode="auto">
          <a:xfrm>
            <a:off x="5297289" y="4448914"/>
            <a:ext cx="3409950" cy="30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fr-CA"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No </a:t>
            </a:r>
            <a:r>
              <a:rPr lang="fr-CA" altLang="en-US" sz="1400" b="1" dirty="0" err="1">
                <a:solidFill>
                  <a:srgbClr val="F63724"/>
                </a:solidFill>
                <a:latin typeface="Arial Narrow" panose="020B0606020202030204" pitchFamily="34" charset="0"/>
                <a:cs typeface="Arial" panose="020B0604020202020204" pitchFamily="34" charset="0"/>
                <a:sym typeface="Arial" panose="020B0604020202020204" pitchFamily="34" charset="0"/>
              </a:rPr>
              <a:t>statin</a:t>
            </a:r>
            <a:r>
              <a:rPr lang="fr-CA"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rPr>
              <a:t> </a:t>
            </a:r>
            <a:r>
              <a:rPr lang="fr-CA" altLang="en-US" sz="1400" b="1" dirty="0" err="1">
                <a:solidFill>
                  <a:srgbClr val="F63724"/>
                </a:solidFill>
                <a:latin typeface="Arial Narrow" panose="020B0606020202030204" pitchFamily="34" charset="0"/>
                <a:cs typeface="Arial" panose="020B0604020202020204" pitchFamily="34" charset="0"/>
                <a:sym typeface="Arial" panose="020B0604020202020204" pitchFamily="34" charset="0"/>
              </a:rPr>
              <a:t>treatment</a:t>
            </a:r>
            <a:endParaRPr lang="fr-CA" altLang="en-US" sz="1400" b="1" dirty="0">
              <a:solidFill>
                <a:srgbClr val="F63724"/>
              </a:solidFill>
              <a:latin typeface="Arial Narrow" panose="020B0606020202030204" pitchFamily="34" charset="0"/>
              <a:cs typeface="Arial" panose="020B0604020202020204" pitchFamily="34" charset="0"/>
              <a:sym typeface="Arial" panose="020B0604020202020204" pitchFamily="34" charset="0"/>
            </a:endParaRPr>
          </a:p>
        </p:txBody>
      </p:sp>
      <p:sp>
        <p:nvSpPr>
          <p:cNvPr id="97" name="Shape 1298">
            <a:extLst>
              <a:ext uri="{FF2B5EF4-FFF2-40B4-BE49-F238E27FC236}">
                <a16:creationId xmlns:a16="http://schemas.microsoft.com/office/drawing/2014/main" id="{10B1C626-9D64-457E-8667-6D3FA0FEFD7B}"/>
              </a:ext>
            </a:extLst>
          </p:cNvPr>
          <p:cNvSpPr>
            <a:spLocks/>
          </p:cNvSpPr>
          <p:nvPr>
            <p:custDataLst>
              <p:tags r:id="rId5"/>
            </p:custDataLst>
          </p:nvPr>
        </p:nvSpPr>
        <p:spPr bwMode="auto">
          <a:xfrm>
            <a:off x="1181100" y="1863725"/>
            <a:ext cx="6513513" cy="2500313"/>
          </a:xfrm>
          <a:custGeom>
            <a:avLst/>
            <a:gdLst>
              <a:gd name="T0" fmla="*/ 982065273 w 21600"/>
              <a:gd name="T1" fmla="*/ 144702142 h 21600"/>
              <a:gd name="T2" fmla="*/ 982065273 w 21600"/>
              <a:gd name="T3" fmla="*/ 144702142 h 21600"/>
              <a:gd name="T4" fmla="*/ 982065273 w 21600"/>
              <a:gd name="T5" fmla="*/ 144702142 h 21600"/>
              <a:gd name="T6" fmla="*/ 982065273 w 21600"/>
              <a:gd name="T7" fmla="*/ 14470214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429" y="0"/>
                </a:lnTo>
                <a:lnTo>
                  <a:pt x="1733" y="1477"/>
                </a:lnTo>
                <a:lnTo>
                  <a:pt x="2202" y="2769"/>
                </a:lnTo>
                <a:lnTo>
                  <a:pt x="3942" y="4164"/>
                </a:lnTo>
                <a:lnTo>
                  <a:pt x="4292" y="4992"/>
                </a:lnTo>
                <a:lnTo>
                  <a:pt x="5281" y="5903"/>
                </a:lnTo>
                <a:lnTo>
                  <a:pt x="6204" y="7545"/>
                </a:lnTo>
                <a:lnTo>
                  <a:pt x="7228" y="7545"/>
                </a:lnTo>
                <a:lnTo>
                  <a:pt x="9308" y="11901"/>
                </a:lnTo>
                <a:lnTo>
                  <a:pt x="10341" y="11901"/>
                </a:lnTo>
                <a:lnTo>
                  <a:pt x="12027" y="15342"/>
                </a:lnTo>
                <a:lnTo>
                  <a:pt x="15463" y="18584"/>
                </a:lnTo>
                <a:lnTo>
                  <a:pt x="15833" y="19223"/>
                </a:lnTo>
                <a:lnTo>
                  <a:pt x="18781" y="20715"/>
                </a:lnTo>
                <a:lnTo>
                  <a:pt x="19786" y="21600"/>
                </a:lnTo>
                <a:lnTo>
                  <a:pt x="21600" y="21600"/>
                </a:lnTo>
              </a:path>
            </a:pathLst>
          </a:custGeom>
          <a:noFill/>
          <a:ln w="50800">
            <a:solidFill>
              <a:srgbClr val="F63724"/>
            </a:solidFill>
            <a:prstDash val="sysDot"/>
            <a:miter lim="400000"/>
            <a:headEnd/>
            <a:tailEnd/>
          </a:ln>
          <a:extLst>
            <a:ext uri="{909E8E84-426E-40DD-AFC4-6F175D3DCCD1}">
              <a14:hiddenFill xmlns:a14="http://schemas.microsoft.com/office/drawing/2010/main">
                <a:solidFill>
                  <a:srgbClr val="FFFFFF"/>
                </a:solidFill>
              </a14:hiddenFill>
            </a:ext>
          </a:extLst>
        </p:spPr>
        <p:txBody>
          <a:bodyPr lIns="45718" tIns="45718" rIns="45718" bIns="45718"/>
          <a:lstStyle/>
          <a:p>
            <a:pPr defTabSz="914400"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101" name="Shape 1299">
            <a:extLst>
              <a:ext uri="{FF2B5EF4-FFF2-40B4-BE49-F238E27FC236}">
                <a16:creationId xmlns:a16="http://schemas.microsoft.com/office/drawing/2014/main" id="{BE77BF92-96DB-47B3-A96A-A72F27C558A5}"/>
              </a:ext>
            </a:extLst>
          </p:cNvPr>
          <p:cNvSpPr>
            <a:spLocks noChangeArrowheads="1"/>
          </p:cNvSpPr>
          <p:nvPr/>
        </p:nvSpPr>
        <p:spPr bwMode="auto">
          <a:xfrm>
            <a:off x="7453365" y="2725248"/>
            <a:ext cx="1139773" cy="307937"/>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0A5C7E"/>
                </a:solidFill>
                <a:effectLst/>
                <a:uLnTx/>
                <a:uFillTx/>
                <a:latin typeface="Arial Narrow" panose="020B0606020202030204" pitchFamily="34" charset="0"/>
                <a:cs typeface="Arial" panose="020B0604020202020204" pitchFamily="34" charset="0"/>
                <a:sym typeface="Arial" panose="020B0604020202020204" pitchFamily="34" charset="0"/>
              </a:rPr>
              <a:t>N</a:t>
            </a:r>
            <a:r>
              <a:rPr kumimoji="0" lang="fr-CA" altLang="en-US" sz="1400" b="1" i="0" u="none" strike="noStrike" kern="0" cap="none" spc="0" normalizeH="0" baseline="0" noProof="0" dirty="0">
                <a:ln>
                  <a:noFill/>
                </a:ln>
                <a:solidFill>
                  <a:srgbClr val="0A5C7E"/>
                </a:solidFill>
                <a:effectLst/>
                <a:uLnTx/>
                <a:uFillTx/>
                <a:latin typeface="Arial Narrow" panose="020B0606020202030204" pitchFamily="34" charset="0"/>
                <a:cs typeface="Arial" panose="020B0604020202020204" pitchFamily="34" charset="0"/>
                <a:sym typeface="Arial" panose="020B0604020202020204" pitchFamily="34" charset="0"/>
              </a:rPr>
              <a:t> = </a:t>
            </a:r>
            <a:r>
              <a:rPr kumimoji="0" lang="en-US" altLang="en-US" sz="1400" b="1" i="0" u="none" strike="noStrike" kern="0" cap="none" spc="0" normalizeH="0" baseline="0" noProof="0" dirty="0">
                <a:ln>
                  <a:noFill/>
                </a:ln>
                <a:solidFill>
                  <a:srgbClr val="0A5C7E"/>
                </a:solidFill>
                <a:effectLst/>
                <a:uLnTx/>
                <a:uFillTx/>
                <a:latin typeface="Arial Narrow" panose="020B0606020202030204" pitchFamily="34" charset="0"/>
                <a:cs typeface="Arial" panose="020B0604020202020204" pitchFamily="34" charset="0"/>
                <a:sym typeface="Arial" panose="020B0604020202020204" pitchFamily="34" charset="0"/>
              </a:rPr>
              <a:t>413</a:t>
            </a:r>
          </a:p>
        </p:txBody>
      </p:sp>
      <p:sp>
        <p:nvSpPr>
          <p:cNvPr id="102" name="Shape 1300">
            <a:extLst>
              <a:ext uri="{FF2B5EF4-FFF2-40B4-BE49-F238E27FC236}">
                <a16:creationId xmlns:a16="http://schemas.microsoft.com/office/drawing/2014/main" id="{D2C9D163-ED18-4AD0-A732-5E2A176A59D4}"/>
              </a:ext>
            </a:extLst>
          </p:cNvPr>
          <p:cNvSpPr>
            <a:spLocks noChangeArrowheads="1"/>
          </p:cNvSpPr>
          <p:nvPr/>
        </p:nvSpPr>
        <p:spPr bwMode="auto">
          <a:xfrm>
            <a:off x="5557686" y="2959994"/>
            <a:ext cx="3124965" cy="307773"/>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CA" altLang="en-US" sz="1400" b="1" i="0" u="none" strike="noStrike" kern="0" cap="none" spc="0" normalizeH="0" baseline="0" noProof="0" dirty="0" err="1">
                <a:ln>
                  <a:noFill/>
                </a:ln>
                <a:solidFill>
                  <a:srgbClr val="0A5C7E"/>
                </a:solidFill>
                <a:effectLst/>
                <a:uLnTx/>
                <a:uFillTx/>
                <a:latin typeface="Arial Narrow" panose="020B0606020202030204" pitchFamily="34" charset="0"/>
                <a:cs typeface="Arial" panose="020B0604020202020204" pitchFamily="34" charset="0"/>
                <a:sym typeface="Arial" panose="020B0604020202020204" pitchFamily="34" charset="0"/>
              </a:rPr>
              <a:t>Statin</a:t>
            </a:r>
            <a:r>
              <a:rPr kumimoji="0" lang="fr-CA" altLang="en-US" sz="1400" b="1" i="0" u="none" strike="noStrike" kern="0" cap="none" spc="0" normalizeH="0" baseline="0" noProof="0" dirty="0">
                <a:ln>
                  <a:noFill/>
                </a:ln>
                <a:solidFill>
                  <a:srgbClr val="0A5C7E"/>
                </a:solidFill>
                <a:effectLst/>
                <a:uLnTx/>
                <a:uFillTx/>
                <a:latin typeface="Arial Narrow" panose="020B0606020202030204" pitchFamily="34" charset="0"/>
                <a:cs typeface="Arial" panose="020B0604020202020204" pitchFamily="34" charset="0"/>
                <a:sym typeface="Arial" panose="020B0604020202020204" pitchFamily="34" charset="0"/>
              </a:rPr>
              <a:t> </a:t>
            </a:r>
            <a:r>
              <a:rPr kumimoji="0" lang="fr-CA" altLang="en-US" sz="1400" b="1" i="0" u="none" strike="noStrike" kern="0" cap="none" spc="0" normalizeH="0" baseline="0" noProof="0" dirty="0" err="1">
                <a:ln>
                  <a:noFill/>
                </a:ln>
                <a:solidFill>
                  <a:srgbClr val="0A5C7E"/>
                </a:solidFill>
                <a:effectLst/>
                <a:uLnTx/>
                <a:uFillTx/>
                <a:latin typeface="Arial Narrow" panose="020B0606020202030204" pitchFamily="34" charset="0"/>
                <a:cs typeface="Arial" panose="020B0604020202020204" pitchFamily="34" charset="0"/>
                <a:sym typeface="Arial" panose="020B0604020202020204" pitchFamily="34" charset="0"/>
              </a:rPr>
              <a:t>treatment</a:t>
            </a:r>
            <a:endParaRPr kumimoji="0" lang="fr-CA" altLang="en-US" sz="1400" b="1" i="0" u="none" strike="noStrike" kern="0" cap="none" spc="0" normalizeH="0" baseline="0" noProof="0" dirty="0">
              <a:ln>
                <a:noFill/>
              </a:ln>
              <a:solidFill>
                <a:srgbClr val="0A5C7E"/>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17" name="Shape 1299">
            <a:extLst>
              <a:ext uri="{FF2B5EF4-FFF2-40B4-BE49-F238E27FC236}">
                <a16:creationId xmlns:a16="http://schemas.microsoft.com/office/drawing/2014/main" id="{012EBFA6-5EA5-45D6-B3E5-42B4C46F2D4F}"/>
              </a:ext>
            </a:extLst>
          </p:cNvPr>
          <p:cNvSpPr>
            <a:spLocks noChangeArrowheads="1"/>
          </p:cNvSpPr>
          <p:nvPr/>
        </p:nvSpPr>
        <p:spPr bwMode="auto">
          <a:xfrm>
            <a:off x="1051075" y="5760062"/>
            <a:ext cx="263472"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18" name="Shape 1299">
            <a:extLst>
              <a:ext uri="{FF2B5EF4-FFF2-40B4-BE49-F238E27FC236}">
                <a16:creationId xmlns:a16="http://schemas.microsoft.com/office/drawing/2014/main" id="{9D8C88B7-6A0F-4F05-BF01-EC30641A2309}"/>
              </a:ext>
            </a:extLst>
          </p:cNvPr>
          <p:cNvSpPr>
            <a:spLocks noChangeArrowheads="1"/>
          </p:cNvSpPr>
          <p:nvPr/>
        </p:nvSpPr>
        <p:spPr bwMode="auto">
          <a:xfrm>
            <a:off x="3671435" y="5752620"/>
            <a:ext cx="263472"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5</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19" name="Shape 1299">
            <a:extLst>
              <a:ext uri="{FF2B5EF4-FFF2-40B4-BE49-F238E27FC236}">
                <a16:creationId xmlns:a16="http://schemas.microsoft.com/office/drawing/2014/main" id="{B966D14D-1339-4E7A-83AE-59A757DDF883}"/>
              </a:ext>
            </a:extLst>
          </p:cNvPr>
          <p:cNvSpPr>
            <a:spLocks noChangeArrowheads="1"/>
          </p:cNvSpPr>
          <p:nvPr/>
        </p:nvSpPr>
        <p:spPr bwMode="auto">
          <a:xfrm>
            <a:off x="6276372" y="5751958"/>
            <a:ext cx="326427"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10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0" name="Shape 1299">
            <a:extLst>
              <a:ext uri="{FF2B5EF4-FFF2-40B4-BE49-F238E27FC236}">
                <a16:creationId xmlns:a16="http://schemas.microsoft.com/office/drawing/2014/main" id="{3A98913A-2ECC-4E05-9A5A-FECFC302696F}"/>
              </a:ext>
            </a:extLst>
          </p:cNvPr>
          <p:cNvSpPr>
            <a:spLocks noChangeArrowheads="1"/>
          </p:cNvSpPr>
          <p:nvPr/>
        </p:nvSpPr>
        <p:spPr bwMode="auto">
          <a:xfrm>
            <a:off x="570259" y="1646438"/>
            <a:ext cx="461662"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100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1" name="Shape 1299">
            <a:extLst>
              <a:ext uri="{FF2B5EF4-FFF2-40B4-BE49-F238E27FC236}">
                <a16:creationId xmlns:a16="http://schemas.microsoft.com/office/drawing/2014/main" id="{16F23E3A-6516-4051-B356-5D2241DF3E5C}"/>
              </a:ext>
            </a:extLst>
          </p:cNvPr>
          <p:cNvSpPr>
            <a:spLocks noChangeArrowheads="1"/>
          </p:cNvSpPr>
          <p:nvPr/>
        </p:nvSpPr>
        <p:spPr bwMode="auto">
          <a:xfrm>
            <a:off x="612791" y="2422396"/>
            <a:ext cx="461662"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80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2" name="Shape 1299">
            <a:extLst>
              <a:ext uri="{FF2B5EF4-FFF2-40B4-BE49-F238E27FC236}">
                <a16:creationId xmlns:a16="http://schemas.microsoft.com/office/drawing/2014/main" id="{7601C04C-C6D8-441B-8890-0759DF5D5EB2}"/>
              </a:ext>
            </a:extLst>
          </p:cNvPr>
          <p:cNvSpPr>
            <a:spLocks noChangeArrowheads="1"/>
          </p:cNvSpPr>
          <p:nvPr/>
        </p:nvSpPr>
        <p:spPr bwMode="auto">
          <a:xfrm>
            <a:off x="608730" y="3158091"/>
            <a:ext cx="461662"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60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3" name="Shape 1299">
            <a:extLst>
              <a:ext uri="{FF2B5EF4-FFF2-40B4-BE49-F238E27FC236}">
                <a16:creationId xmlns:a16="http://schemas.microsoft.com/office/drawing/2014/main" id="{2DE51E4C-C402-4EAB-8C38-BB19F0BD83FC}"/>
              </a:ext>
            </a:extLst>
          </p:cNvPr>
          <p:cNvSpPr>
            <a:spLocks noChangeArrowheads="1"/>
          </p:cNvSpPr>
          <p:nvPr/>
        </p:nvSpPr>
        <p:spPr bwMode="auto">
          <a:xfrm>
            <a:off x="622904" y="3916548"/>
            <a:ext cx="461662"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40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4" name="Shape 1299">
            <a:extLst>
              <a:ext uri="{FF2B5EF4-FFF2-40B4-BE49-F238E27FC236}">
                <a16:creationId xmlns:a16="http://schemas.microsoft.com/office/drawing/2014/main" id="{22912C35-DDB7-4021-802B-381139B168BB}"/>
              </a:ext>
            </a:extLst>
          </p:cNvPr>
          <p:cNvSpPr>
            <a:spLocks noChangeArrowheads="1"/>
          </p:cNvSpPr>
          <p:nvPr/>
        </p:nvSpPr>
        <p:spPr bwMode="auto">
          <a:xfrm>
            <a:off x="626443" y="4706899"/>
            <a:ext cx="461662"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20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25" name="Shape 1299">
            <a:extLst>
              <a:ext uri="{FF2B5EF4-FFF2-40B4-BE49-F238E27FC236}">
                <a16:creationId xmlns:a16="http://schemas.microsoft.com/office/drawing/2014/main" id="{610F3F0E-A013-4BC9-BF1D-8BF40CB76C85}"/>
              </a:ext>
            </a:extLst>
          </p:cNvPr>
          <p:cNvSpPr>
            <a:spLocks noChangeArrowheads="1"/>
          </p:cNvSpPr>
          <p:nvPr/>
        </p:nvSpPr>
        <p:spPr bwMode="auto">
          <a:xfrm>
            <a:off x="629983" y="5422829"/>
            <a:ext cx="461662"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CA" altLang="en-US" sz="1600" kern="0" dirty="0">
                <a:solidFill>
                  <a:schemeClr val="tx1">
                    <a:lumMod val="75000"/>
                    <a:lumOff val="25000"/>
                  </a:schemeClr>
                </a:solidFill>
                <a:latin typeface="Arial Narrow" panose="020B0606020202030204" pitchFamily="34" charset="0"/>
                <a:cs typeface="Arial" panose="020B0604020202020204" pitchFamily="34" charset="0"/>
                <a:sym typeface="Arial" panose="020B0604020202020204" pitchFamily="34" charset="0"/>
              </a:rPr>
              <a:t> </a:t>
            </a: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0</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
        <p:nvSpPr>
          <p:cNvPr id="100" name="Shape 1302">
            <a:extLst>
              <a:ext uri="{FF2B5EF4-FFF2-40B4-BE49-F238E27FC236}">
                <a16:creationId xmlns:a16="http://schemas.microsoft.com/office/drawing/2014/main" id="{75A9801D-F62D-4A8D-B453-010AE8819E6F}"/>
              </a:ext>
            </a:extLst>
          </p:cNvPr>
          <p:cNvSpPr>
            <a:spLocks/>
          </p:cNvSpPr>
          <p:nvPr/>
        </p:nvSpPr>
        <p:spPr bwMode="auto">
          <a:xfrm>
            <a:off x="1154113" y="1812925"/>
            <a:ext cx="6617372" cy="1078183"/>
          </a:xfrm>
          <a:custGeom>
            <a:avLst/>
            <a:gdLst>
              <a:gd name="T0" fmla="*/ 1185462133 w 21600"/>
              <a:gd name="T1" fmla="*/ 11836610 h 21600"/>
              <a:gd name="T2" fmla="*/ 1185462133 w 21600"/>
              <a:gd name="T3" fmla="*/ 11836610 h 21600"/>
              <a:gd name="T4" fmla="*/ 1185462133 w 21600"/>
              <a:gd name="T5" fmla="*/ 11836610 h 21600"/>
              <a:gd name="T6" fmla="*/ 1185462133 w 21600"/>
              <a:gd name="T7" fmla="*/ 1183661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1152" y="0"/>
                </a:lnTo>
                <a:lnTo>
                  <a:pt x="2105" y="2375"/>
                </a:lnTo>
                <a:lnTo>
                  <a:pt x="3508" y="2375"/>
                </a:lnTo>
                <a:lnTo>
                  <a:pt x="3976" y="2375"/>
                </a:lnTo>
                <a:lnTo>
                  <a:pt x="5083" y="2375"/>
                </a:lnTo>
                <a:lnTo>
                  <a:pt x="8537" y="3940"/>
                </a:lnTo>
                <a:lnTo>
                  <a:pt x="9045" y="6074"/>
                </a:lnTo>
                <a:lnTo>
                  <a:pt x="10433" y="6074"/>
                </a:lnTo>
                <a:lnTo>
                  <a:pt x="10931" y="8016"/>
                </a:lnTo>
                <a:lnTo>
                  <a:pt x="12708" y="9253"/>
                </a:lnTo>
                <a:lnTo>
                  <a:pt x="16252" y="13235"/>
                </a:lnTo>
                <a:lnTo>
                  <a:pt x="18684" y="13235"/>
                </a:lnTo>
                <a:lnTo>
                  <a:pt x="18975" y="16150"/>
                </a:lnTo>
                <a:lnTo>
                  <a:pt x="20120" y="16150"/>
                </a:lnTo>
                <a:lnTo>
                  <a:pt x="20120" y="21600"/>
                </a:lnTo>
                <a:lnTo>
                  <a:pt x="21600" y="21600"/>
                </a:lnTo>
              </a:path>
            </a:pathLst>
          </a:custGeom>
          <a:noFill/>
          <a:ln w="50800" cap="flat">
            <a:solidFill>
              <a:srgbClr val="0A5C7E"/>
            </a:solidFill>
            <a:prstDash val="solid"/>
            <a:round/>
            <a:headEnd/>
            <a:tailEnd/>
          </a:ln>
          <a:extLst>
            <a:ext uri="{909E8E84-426E-40DD-AFC4-6F175D3DCCD1}">
              <a14:hiddenFill xmlns:a14="http://schemas.microsoft.com/office/drawing/2010/main">
                <a:solidFill>
                  <a:srgbClr val="FFFFFF"/>
                </a:solidFill>
              </a14:hiddenFill>
            </a:ext>
          </a:extLst>
        </p:spPr>
        <p:txBody>
          <a:bodyPr lIns="45718" tIns="45718" rIns="45718" bIns="45718"/>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cxnSp>
        <p:nvCxnSpPr>
          <p:cNvPr id="103" name="Straight Connector 102">
            <a:extLst>
              <a:ext uri="{FF2B5EF4-FFF2-40B4-BE49-F238E27FC236}">
                <a16:creationId xmlns:a16="http://schemas.microsoft.com/office/drawing/2014/main" id="{3C710F84-EF22-4D77-A67F-76C0DFC1B6BC}"/>
              </a:ext>
            </a:extLst>
          </p:cNvPr>
          <p:cNvCxnSpPr/>
          <p:nvPr>
            <p:custDataLst>
              <p:tags r:id="rId6"/>
            </p:custDataLst>
          </p:nvPr>
        </p:nvCxnSpPr>
        <p:spPr>
          <a:xfrm>
            <a:off x="1163638" y="5605463"/>
            <a:ext cx="6656387" cy="0"/>
          </a:xfrm>
          <a:prstGeom prst="line">
            <a:avLst/>
          </a:prstGeom>
          <a:noFill/>
          <a:ln w="28575" cap="flat" cmpd="sng" algn="ctr">
            <a:solidFill>
              <a:srgbClr val="44546A"/>
            </a:solidFill>
            <a:prstDash val="solid"/>
            <a:miter lim="800000"/>
          </a:ln>
          <a:effectLst/>
        </p:spPr>
      </p:cxnSp>
      <p:cxnSp>
        <p:nvCxnSpPr>
          <p:cNvPr id="104" name="Straight Connector 103">
            <a:extLst>
              <a:ext uri="{FF2B5EF4-FFF2-40B4-BE49-F238E27FC236}">
                <a16:creationId xmlns:a16="http://schemas.microsoft.com/office/drawing/2014/main" id="{AED507DA-0450-4E23-8CF6-4C1CD900A4EC}"/>
              </a:ext>
            </a:extLst>
          </p:cNvPr>
          <p:cNvCxnSpPr/>
          <p:nvPr>
            <p:custDataLst>
              <p:tags r:id="rId7"/>
            </p:custDataLst>
          </p:nvPr>
        </p:nvCxnSpPr>
        <p:spPr>
          <a:xfrm>
            <a:off x="1168400" y="1776413"/>
            <a:ext cx="0" cy="3829050"/>
          </a:xfrm>
          <a:prstGeom prst="line">
            <a:avLst/>
          </a:prstGeom>
          <a:noFill/>
          <a:ln w="28575" cap="flat" cmpd="sng" algn="ctr">
            <a:solidFill>
              <a:srgbClr val="44546A"/>
            </a:solidFill>
            <a:prstDash val="solid"/>
            <a:miter lim="800000"/>
          </a:ln>
          <a:effectLst/>
        </p:spPr>
      </p:cxnSp>
      <p:cxnSp>
        <p:nvCxnSpPr>
          <p:cNvPr id="105" name="Straight Connector 104">
            <a:extLst>
              <a:ext uri="{FF2B5EF4-FFF2-40B4-BE49-F238E27FC236}">
                <a16:creationId xmlns:a16="http://schemas.microsoft.com/office/drawing/2014/main" id="{648C83A6-4D72-4CE0-870F-F88BE5E7DEEB}"/>
              </a:ext>
            </a:extLst>
          </p:cNvPr>
          <p:cNvCxnSpPr/>
          <p:nvPr>
            <p:custDataLst>
              <p:tags r:id="rId8"/>
            </p:custDataLst>
          </p:nvPr>
        </p:nvCxnSpPr>
        <p:spPr>
          <a:xfrm>
            <a:off x="1027113" y="1812925"/>
            <a:ext cx="149225" cy="0"/>
          </a:xfrm>
          <a:prstGeom prst="line">
            <a:avLst/>
          </a:prstGeom>
          <a:noFill/>
          <a:ln w="28575" cap="flat" cmpd="sng" algn="ctr">
            <a:solidFill>
              <a:srgbClr val="44546A"/>
            </a:solidFill>
            <a:prstDash val="solid"/>
            <a:miter lim="800000"/>
          </a:ln>
          <a:effectLst/>
        </p:spPr>
      </p:cxnSp>
      <p:cxnSp>
        <p:nvCxnSpPr>
          <p:cNvPr id="106" name="Straight Connector 105">
            <a:extLst>
              <a:ext uri="{FF2B5EF4-FFF2-40B4-BE49-F238E27FC236}">
                <a16:creationId xmlns:a16="http://schemas.microsoft.com/office/drawing/2014/main" id="{1026AF95-0697-4118-A140-E95CCA85D653}"/>
              </a:ext>
            </a:extLst>
          </p:cNvPr>
          <p:cNvCxnSpPr/>
          <p:nvPr>
            <p:custDataLst>
              <p:tags r:id="rId9"/>
            </p:custDataLst>
          </p:nvPr>
        </p:nvCxnSpPr>
        <p:spPr>
          <a:xfrm>
            <a:off x="1027113" y="2574925"/>
            <a:ext cx="149225" cy="0"/>
          </a:xfrm>
          <a:prstGeom prst="line">
            <a:avLst/>
          </a:prstGeom>
          <a:noFill/>
          <a:ln w="28575" cap="flat" cmpd="sng" algn="ctr">
            <a:solidFill>
              <a:srgbClr val="44546A"/>
            </a:solidFill>
            <a:prstDash val="solid"/>
            <a:miter lim="800000"/>
          </a:ln>
          <a:effectLst/>
        </p:spPr>
      </p:cxnSp>
      <p:cxnSp>
        <p:nvCxnSpPr>
          <p:cNvPr id="107" name="Straight Connector 106">
            <a:extLst>
              <a:ext uri="{FF2B5EF4-FFF2-40B4-BE49-F238E27FC236}">
                <a16:creationId xmlns:a16="http://schemas.microsoft.com/office/drawing/2014/main" id="{8EC4A59A-CE05-403E-8172-FCE8867ADE22}"/>
              </a:ext>
            </a:extLst>
          </p:cNvPr>
          <p:cNvCxnSpPr/>
          <p:nvPr>
            <p:custDataLst>
              <p:tags r:id="rId10"/>
            </p:custDataLst>
          </p:nvPr>
        </p:nvCxnSpPr>
        <p:spPr>
          <a:xfrm>
            <a:off x="1027113" y="3335338"/>
            <a:ext cx="149225" cy="0"/>
          </a:xfrm>
          <a:prstGeom prst="line">
            <a:avLst/>
          </a:prstGeom>
          <a:noFill/>
          <a:ln w="28575" cap="flat" cmpd="sng" algn="ctr">
            <a:solidFill>
              <a:srgbClr val="44546A"/>
            </a:solidFill>
            <a:prstDash val="solid"/>
            <a:miter lim="800000"/>
          </a:ln>
          <a:effectLst/>
        </p:spPr>
      </p:cxnSp>
      <p:cxnSp>
        <p:nvCxnSpPr>
          <p:cNvPr id="108" name="Straight Connector 107">
            <a:extLst>
              <a:ext uri="{FF2B5EF4-FFF2-40B4-BE49-F238E27FC236}">
                <a16:creationId xmlns:a16="http://schemas.microsoft.com/office/drawing/2014/main" id="{EB22665B-D735-4D15-9F76-BE340C7CF430}"/>
              </a:ext>
            </a:extLst>
          </p:cNvPr>
          <p:cNvCxnSpPr/>
          <p:nvPr>
            <p:custDataLst>
              <p:tags r:id="rId11"/>
            </p:custDataLst>
          </p:nvPr>
        </p:nvCxnSpPr>
        <p:spPr>
          <a:xfrm>
            <a:off x="1027113" y="4092575"/>
            <a:ext cx="149225" cy="0"/>
          </a:xfrm>
          <a:prstGeom prst="line">
            <a:avLst/>
          </a:prstGeom>
          <a:noFill/>
          <a:ln w="28575" cap="flat" cmpd="sng" algn="ctr">
            <a:solidFill>
              <a:srgbClr val="44546A"/>
            </a:solidFill>
            <a:prstDash val="solid"/>
            <a:miter lim="800000"/>
          </a:ln>
          <a:effectLst/>
        </p:spPr>
      </p:cxnSp>
      <p:cxnSp>
        <p:nvCxnSpPr>
          <p:cNvPr id="109" name="Straight Connector 108">
            <a:extLst>
              <a:ext uri="{FF2B5EF4-FFF2-40B4-BE49-F238E27FC236}">
                <a16:creationId xmlns:a16="http://schemas.microsoft.com/office/drawing/2014/main" id="{908A6D7E-0DE9-422B-ADA1-C49EE5DCB8C3}"/>
              </a:ext>
            </a:extLst>
          </p:cNvPr>
          <p:cNvCxnSpPr/>
          <p:nvPr>
            <p:custDataLst>
              <p:tags r:id="rId12"/>
            </p:custDataLst>
          </p:nvPr>
        </p:nvCxnSpPr>
        <p:spPr>
          <a:xfrm>
            <a:off x="1027113" y="4854575"/>
            <a:ext cx="149225" cy="0"/>
          </a:xfrm>
          <a:prstGeom prst="line">
            <a:avLst/>
          </a:prstGeom>
          <a:noFill/>
          <a:ln w="28575" cap="flat" cmpd="sng" algn="ctr">
            <a:solidFill>
              <a:srgbClr val="44546A"/>
            </a:solidFill>
            <a:prstDash val="solid"/>
            <a:miter lim="800000"/>
          </a:ln>
          <a:effectLst/>
        </p:spPr>
      </p:cxnSp>
      <p:cxnSp>
        <p:nvCxnSpPr>
          <p:cNvPr id="110" name="Straight Connector 109">
            <a:extLst>
              <a:ext uri="{FF2B5EF4-FFF2-40B4-BE49-F238E27FC236}">
                <a16:creationId xmlns:a16="http://schemas.microsoft.com/office/drawing/2014/main" id="{331525D7-09DF-494C-BF7F-D42781DCA5F9}"/>
              </a:ext>
            </a:extLst>
          </p:cNvPr>
          <p:cNvCxnSpPr/>
          <p:nvPr>
            <p:custDataLst>
              <p:tags r:id="rId13"/>
            </p:custDataLst>
          </p:nvPr>
        </p:nvCxnSpPr>
        <p:spPr>
          <a:xfrm>
            <a:off x="1027113" y="5605463"/>
            <a:ext cx="149225" cy="0"/>
          </a:xfrm>
          <a:prstGeom prst="line">
            <a:avLst/>
          </a:prstGeom>
          <a:noFill/>
          <a:ln w="28575" cap="flat" cmpd="sng" algn="ctr">
            <a:solidFill>
              <a:srgbClr val="44546A"/>
            </a:solidFill>
            <a:prstDash val="solid"/>
            <a:miter lim="800000"/>
          </a:ln>
          <a:effectLst/>
        </p:spPr>
      </p:cxnSp>
      <p:cxnSp>
        <p:nvCxnSpPr>
          <p:cNvPr id="111" name="Straight Connector 110">
            <a:extLst>
              <a:ext uri="{FF2B5EF4-FFF2-40B4-BE49-F238E27FC236}">
                <a16:creationId xmlns:a16="http://schemas.microsoft.com/office/drawing/2014/main" id="{3B47892A-F309-4D17-BDAF-01830E8DD7CA}"/>
              </a:ext>
            </a:extLst>
          </p:cNvPr>
          <p:cNvCxnSpPr/>
          <p:nvPr>
            <p:custDataLst>
              <p:tags r:id="rId14"/>
            </p:custDataLst>
          </p:nvPr>
        </p:nvCxnSpPr>
        <p:spPr>
          <a:xfrm>
            <a:off x="2482850" y="5605463"/>
            <a:ext cx="0" cy="136525"/>
          </a:xfrm>
          <a:prstGeom prst="line">
            <a:avLst/>
          </a:prstGeom>
          <a:noFill/>
          <a:ln w="28575" cap="flat" cmpd="sng" algn="ctr">
            <a:solidFill>
              <a:srgbClr val="44546A"/>
            </a:solidFill>
            <a:prstDash val="solid"/>
            <a:miter lim="800000"/>
          </a:ln>
          <a:effectLst/>
        </p:spPr>
      </p:cxnSp>
      <p:cxnSp>
        <p:nvCxnSpPr>
          <p:cNvPr id="112" name="Straight Connector 111">
            <a:extLst>
              <a:ext uri="{FF2B5EF4-FFF2-40B4-BE49-F238E27FC236}">
                <a16:creationId xmlns:a16="http://schemas.microsoft.com/office/drawing/2014/main" id="{37A2D918-9E40-4FFD-A4B5-E69DBD301EE4}"/>
              </a:ext>
            </a:extLst>
          </p:cNvPr>
          <p:cNvCxnSpPr/>
          <p:nvPr>
            <p:custDataLst>
              <p:tags r:id="rId15"/>
            </p:custDataLst>
          </p:nvPr>
        </p:nvCxnSpPr>
        <p:spPr>
          <a:xfrm>
            <a:off x="1168400" y="5605463"/>
            <a:ext cx="0" cy="136525"/>
          </a:xfrm>
          <a:prstGeom prst="line">
            <a:avLst/>
          </a:prstGeom>
          <a:noFill/>
          <a:ln w="28575" cap="flat" cmpd="sng" algn="ctr">
            <a:solidFill>
              <a:srgbClr val="44546A"/>
            </a:solidFill>
            <a:prstDash val="solid"/>
            <a:miter lim="800000"/>
          </a:ln>
          <a:effectLst/>
        </p:spPr>
      </p:cxnSp>
      <p:cxnSp>
        <p:nvCxnSpPr>
          <p:cNvPr id="113" name="Straight Connector 112">
            <a:extLst>
              <a:ext uri="{FF2B5EF4-FFF2-40B4-BE49-F238E27FC236}">
                <a16:creationId xmlns:a16="http://schemas.microsoft.com/office/drawing/2014/main" id="{2E1D183D-2E02-4D71-8157-1391BF7E0773}"/>
              </a:ext>
            </a:extLst>
          </p:cNvPr>
          <p:cNvCxnSpPr/>
          <p:nvPr>
            <p:custDataLst>
              <p:tags r:id="rId16"/>
            </p:custDataLst>
          </p:nvPr>
        </p:nvCxnSpPr>
        <p:spPr>
          <a:xfrm>
            <a:off x="3792538" y="5605463"/>
            <a:ext cx="0" cy="136525"/>
          </a:xfrm>
          <a:prstGeom prst="line">
            <a:avLst/>
          </a:prstGeom>
          <a:noFill/>
          <a:ln w="28575" cap="flat" cmpd="sng" algn="ctr">
            <a:solidFill>
              <a:srgbClr val="44546A"/>
            </a:solidFill>
            <a:prstDash val="solid"/>
            <a:miter lim="800000"/>
          </a:ln>
          <a:effectLst/>
        </p:spPr>
      </p:cxnSp>
      <p:cxnSp>
        <p:nvCxnSpPr>
          <p:cNvPr id="114" name="Straight Connector 113">
            <a:extLst>
              <a:ext uri="{FF2B5EF4-FFF2-40B4-BE49-F238E27FC236}">
                <a16:creationId xmlns:a16="http://schemas.microsoft.com/office/drawing/2014/main" id="{C4EA3AA5-D3D3-4324-A910-FB8FDB8A167A}"/>
              </a:ext>
            </a:extLst>
          </p:cNvPr>
          <p:cNvCxnSpPr/>
          <p:nvPr>
            <p:custDataLst>
              <p:tags r:id="rId17"/>
            </p:custDataLst>
          </p:nvPr>
        </p:nvCxnSpPr>
        <p:spPr>
          <a:xfrm>
            <a:off x="5114925" y="5605463"/>
            <a:ext cx="0" cy="136525"/>
          </a:xfrm>
          <a:prstGeom prst="line">
            <a:avLst/>
          </a:prstGeom>
          <a:noFill/>
          <a:ln w="28575" cap="flat" cmpd="sng" algn="ctr">
            <a:solidFill>
              <a:srgbClr val="44546A"/>
            </a:solidFill>
            <a:prstDash val="solid"/>
            <a:miter lim="800000"/>
          </a:ln>
          <a:effectLst/>
        </p:spPr>
      </p:cxnSp>
      <p:cxnSp>
        <p:nvCxnSpPr>
          <p:cNvPr id="115" name="Straight Connector 114">
            <a:extLst>
              <a:ext uri="{FF2B5EF4-FFF2-40B4-BE49-F238E27FC236}">
                <a16:creationId xmlns:a16="http://schemas.microsoft.com/office/drawing/2014/main" id="{BB558840-2B43-43B3-B6CC-BE5B2CC98260}"/>
              </a:ext>
            </a:extLst>
          </p:cNvPr>
          <p:cNvCxnSpPr/>
          <p:nvPr>
            <p:custDataLst>
              <p:tags r:id="rId18"/>
            </p:custDataLst>
          </p:nvPr>
        </p:nvCxnSpPr>
        <p:spPr>
          <a:xfrm>
            <a:off x="6429375" y="5605463"/>
            <a:ext cx="0" cy="136525"/>
          </a:xfrm>
          <a:prstGeom prst="line">
            <a:avLst/>
          </a:prstGeom>
          <a:noFill/>
          <a:ln w="28575" cap="flat" cmpd="sng" algn="ctr">
            <a:solidFill>
              <a:srgbClr val="44546A"/>
            </a:solidFill>
            <a:prstDash val="solid"/>
            <a:miter lim="800000"/>
          </a:ln>
          <a:effectLst/>
        </p:spPr>
      </p:cxnSp>
      <p:cxnSp>
        <p:nvCxnSpPr>
          <p:cNvPr id="116" name="Straight Connector 115">
            <a:extLst>
              <a:ext uri="{FF2B5EF4-FFF2-40B4-BE49-F238E27FC236}">
                <a16:creationId xmlns:a16="http://schemas.microsoft.com/office/drawing/2014/main" id="{B6569BEA-8A0F-4641-8861-4C82262DC490}"/>
              </a:ext>
            </a:extLst>
          </p:cNvPr>
          <p:cNvCxnSpPr/>
          <p:nvPr>
            <p:custDataLst>
              <p:tags r:id="rId19"/>
            </p:custDataLst>
          </p:nvPr>
        </p:nvCxnSpPr>
        <p:spPr>
          <a:xfrm>
            <a:off x="7754938" y="5605463"/>
            <a:ext cx="0" cy="136525"/>
          </a:xfrm>
          <a:prstGeom prst="line">
            <a:avLst/>
          </a:prstGeom>
          <a:noFill/>
          <a:ln w="28575" cap="flat" cmpd="sng" algn="ctr">
            <a:solidFill>
              <a:srgbClr val="44546A"/>
            </a:solidFill>
            <a:prstDash val="solid"/>
            <a:miter lim="800000"/>
          </a:ln>
          <a:effectLst/>
        </p:spPr>
      </p:cxnSp>
      <p:sp>
        <p:nvSpPr>
          <p:cNvPr id="126" name="TextBox 1">
            <a:extLst>
              <a:ext uri="{FF2B5EF4-FFF2-40B4-BE49-F238E27FC236}">
                <a16:creationId xmlns:a16="http://schemas.microsoft.com/office/drawing/2014/main" id="{283BDFE1-28CD-4C6D-B31B-D2BC896F0895}"/>
              </a:ext>
            </a:extLst>
          </p:cNvPr>
          <p:cNvSpPr txBox="1">
            <a:spLocks noChangeArrowheads="1"/>
          </p:cNvSpPr>
          <p:nvPr/>
        </p:nvSpPr>
        <p:spPr bwMode="auto">
          <a:xfrm>
            <a:off x="67378" y="6046270"/>
            <a:ext cx="71900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fr-CA" altLang="en-US" sz="1100" dirty="0">
                <a:solidFill>
                  <a:prstClr val="black"/>
                </a:solidFill>
                <a:latin typeface="Arial Narrow" panose="020B0606020202030204" pitchFamily="34" charset="0"/>
                <a:cs typeface="Arial" panose="020B0604020202020204" pitchFamily="34" charset="0"/>
              </a:rPr>
              <a:t>FH: Familial </a:t>
            </a:r>
            <a:r>
              <a:rPr lang="fr-CA" altLang="en-US" sz="1100" dirty="0" err="1">
                <a:solidFill>
                  <a:prstClr val="black"/>
                </a:solidFill>
                <a:latin typeface="Arial Narrow" panose="020B0606020202030204" pitchFamily="34" charset="0"/>
                <a:cs typeface="Arial" panose="020B0604020202020204" pitchFamily="34" charset="0"/>
              </a:rPr>
              <a:t>Hypercholesterolemia</a:t>
            </a:r>
            <a:endParaRPr lang="fr-CA" altLang="en-US" sz="1100" dirty="0">
              <a:solidFill>
                <a:prstClr val="black"/>
              </a:solidFill>
              <a:latin typeface="Arial Narrow" panose="020B0606020202030204" pitchFamily="34" charset="0"/>
              <a:cs typeface="Arial" panose="020B0604020202020204" pitchFamily="34" charset="0"/>
            </a:endParaRPr>
          </a:p>
        </p:txBody>
      </p:sp>
      <p:sp>
        <p:nvSpPr>
          <p:cNvPr id="38" name="Shape 1299">
            <a:extLst>
              <a:ext uri="{FF2B5EF4-FFF2-40B4-BE49-F238E27FC236}">
                <a16:creationId xmlns:a16="http://schemas.microsoft.com/office/drawing/2014/main" id="{5073018A-804B-451B-B8E1-BB81AD9524C5}"/>
              </a:ext>
            </a:extLst>
          </p:cNvPr>
          <p:cNvSpPr>
            <a:spLocks noChangeArrowheads="1"/>
          </p:cNvSpPr>
          <p:nvPr/>
        </p:nvSpPr>
        <p:spPr bwMode="auto">
          <a:xfrm>
            <a:off x="7518593" y="5736440"/>
            <a:ext cx="488487" cy="338550"/>
          </a:xfrm>
          <a:prstGeom prst="rect">
            <a:avLst/>
          </a:prstGeom>
          <a:noFill/>
          <a:ln w="12700">
            <a:noFill/>
            <a:miter lim="400000"/>
            <a:headEnd/>
            <a:tailEnd/>
          </a:ln>
          <a:extLst>
            <a:ext uri="{909E8E84-426E-40DD-AFC4-6F175D3DCCD1}">
              <a14:hiddenFill xmlns:a14="http://schemas.microsoft.com/office/drawing/2010/main">
                <a:solidFill>
                  <a:srgbClr val="FFFFFF"/>
                </a:solidFill>
              </a14:hiddenFill>
            </a:ext>
          </a:extLst>
        </p:spPr>
        <p:txBody>
          <a:bodyPr wrap="square" lIns="45718" tIns="45718" rIns="45718"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rPr>
              <a:t>12.5</a:t>
            </a:r>
            <a:endParaRPr kumimoji="0" lang="en-US" altLang="en-US" sz="160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91898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600" b="1" dirty="0">
                <a:latin typeface="Arial Narrow" panose="020B0606020202030204" pitchFamily="34" charset="0"/>
              </a:rPr>
              <a:t>Homozygous vs Heterozygous FH</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67378" y="6418898"/>
            <a:ext cx="8080737" cy="369332"/>
          </a:xfrm>
          <a:prstGeom prst="rect">
            <a:avLst/>
          </a:prstGeom>
          <a:noFill/>
          <a:ln w="9525">
            <a:noFill/>
            <a:miter lim="800000"/>
            <a:headEnd/>
            <a:tailEnd/>
          </a:ln>
        </p:spPr>
        <p:txBody>
          <a:bodyPr wrap="square">
            <a:spAutoFit/>
          </a:bodyPr>
          <a:lstStyle/>
          <a:p>
            <a:pPr lvl="0"/>
            <a:r>
              <a:rPr lang="da-DK" sz="900" dirty="0">
                <a:solidFill>
                  <a:srgbClr val="FFFFFF"/>
                </a:solidFill>
                <a:latin typeface="Arial Narrow" panose="020B0606020202030204" pitchFamily="34" charset="0"/>
                <a:cs typeface="Arial" charset="0"/>
              </a:rPr>
              <a:t>Cuchel M, et al. Eur Heart J. 2014;35:2146-57; Genest J, et al. Can J Cardiol. 2014;30:1471-81. Goldstein JL, Brown MS. Arterioscler Thromb Vasc Biol. 2009;29:431-8. Moorjani S, et al. Arteriosclerosis 1989;9:211-6; Nordestgaard BG, et al. Eur Heart J. 2013;34:3478-90. Vallejo-Vaz AJ, et al. Atherosclerosis. 2015;243:257-9. Watts GF, et al. J Clin Lipidol. 2014;8:148-72.</a:t>
            </a:r>
          </a:p>
        </p:txBody>
      </p:sp>
      <p:sp>
        <p:nvSpPr>
          <p:cNvPr id="38" name="TextBox 4">
            <a:extLst>
              <a:ext uri="{FF2B5EF4-FFF2-40B4-BE49-F238E27FC236}">
                <a16:creationId xmlns:a16="http://schemas.microsoft.com/office/drawing/2014/main" id="{1DBFE435-D37E-44B2-8535-56AC352ED931}"/>
              </a:ext>
            </a:extLst>
          </p:cNvPr>
          <p:cNvSpPr txBox="1">
            <a:spLocks noChangeArrowheads="1"/>
          </p:cNvSpPr>
          <p:nvPr>
            <p:custDataLst>
              <p:tags r:id="rId1"/>
            </p:custDataLst>
          </p:nvPr>
        </p:nvSpPr>
        <p:spPr bwMode="auto">
          <a:xfrm>
            <a:off x="515938" y="1412875"/>
            <a:ext cx="4056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CA" altLang="en-US" sz="2400" b="1" dirty="0">
                <a:solidFill>
                  <a:srgbClr val="395283"/>
                </a:solidFill>
                <a:latin typeface="Arial Narrow" panose="020B0606020202030204" pitchFamily="34" charset="0"/>
              </a:rPr>
              <a:t>Homozygous FH</a:t>
            </a:r>
          </a:p>
        </p:txBody>
      </p:sp>
      <p:sp>
        <p:nvSpPr>
          <p:cNvPr id="39" name="TextBox 5">
            <a:extLst>
              <a:ext uri="{FF2B5EF4-FFF2-40B4-BE49-F238E27FC236}">
                <a16:creationId xmlns:a16="http://schemas.microsoft.com/office/drawing/2014/main" id="{304E7B55-A68D-4867-91FB-3177B29D8C0C}"/>
              </a:ext>
            </a:extLst>
          </p:cNvPr>
          <p:cNvSpPr txBox="1">
            <a:spLocks noChangeArrowheads="1"/>
          </p:cNvSpPr>
          <p:nvPr>
            <p:custDataLst>
              <p:tags r:id="rId2"/>
            </p:custDataLst>
          </p:nvPr>
        </p:nvSpPr>
        <p:spPr bwMode="auto">
          <a:xfrm>
            <a:off x="4543425" y="1412875"/>
            <a:ext cx="39608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fr-CA" altLang="en-US" sz="2400" b="1" dirty="0" err="1">
                <a:solidFill>
                  <a:srgbClr val="395283"/>
                </a:solidFill>
                <a:latin typeface="Arial Narrow" panose="020B0606020202030204" pitchFamily="34" charset="0"/>
              </a:rPr>
              <a:t>Heterozygous</a:t>
            </a:r>
            <a:r>
              <a:rPr lang="fr-CA" altLang="en-US" sz="2400" b="1" dirty="0">
                <a:solidFill>
                  <a:srgbClr val="395283"/>
                </a:solidFill>
                <a:latin typeface="Arial Narrow" panose="020B0606020202030204" pitchFamily="34" charset="0"/>
              </a:rPr>
              <a:t> FH</a:t>
            </a:r>
          </a:p>
        </p:txBody>
      </p:sp>
      <p:graphicFrame>
        <p:nvGraphicFramePr>
          <p:cNvPr id="40" name="Table 39">
            <a:extLst>
              <a:ext uri="{FF2B5EF4-FFF2-40B4-BE49-F238E27FC236}">
                <a16:creationId xmlns:a16="http://schemas.microsoft.com/office/drawing/2014/main" id="{175C8238-616C-4AED-8778-D60FEDFFA176}"/>
              </a:ext>
            </a:extLst>
          </p:cNvPr>
          <p:cNvGraphicFramePr>
            <a:graphicFrameLocks noGrp="1"/>
          </p:cNvGraphicFramePr>
          <p:nvPr>
            <p:custDataLst>
              <p:tags r:id="rId3"/>
            </p:custDataLst>
            <p:extLst>
              <p:ext uri="{D42A27DB-BD31-4B8C-83A1-F6EECF244321}">
                <p14:modId xmlns:p14="http://schemas.microsoft.com/office/powerpoint/2010/main" val="1836731833"/>
              </p:ext>
            </p:extLst>
          </p:nvPr>
        </p:nvGraphicFramePr>
        <p:xfrm>
          <a:off x="515938" y="1906588"/>
          <a:ext cx="8016876" cy="53975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39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noProof="0" dirty="0">
                          <a:solidFill>
                            <a:schemeClr val="bg1"/>
                          </a:solidFill>
                          <a:latin typeface="Arial Narrow" panose="020B0606020202030204" pitchFamily="34" charset="0"/>
                        </a:rPr>
                        <a:t>1 out of 160,000 to 1 million people</a:t>
                      </a:r>
                      <a:endParaRPr lang="fr-CA" sz="1600" noProof="0" dirty="0">
                        <a:solidFill>
                          <a:schemeClr val="bg1"/>
                        </a:solidFill>
                        <a:latin typeface="Arial Narrow" panose="020B0606020202030204" pitchFamily="34" charset="0"/>
                      </a:endParaRPr>
                    </a:p>
                  </a:txBody>
                  <a:tcPr marT="45699" marB="456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A5C7E">
                        <a:alpha val="69804"/>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noProof="0" dirty="0">
                          <a:solidFill>
                            <a:schemeClr val="bg1"/>
                          </a:solidFill>
                          <a:latin typeface="Arial Narrow" panose="020B0606020202030204" pitchFamily="34" charset="0"/>
                        </a:rPr>
                        <a:t>1 out of 250 people</a:t>
                      </a:r>
                      <a:endParaRPr lang="fr-CA" sz="1600" noProof="0" dirty="0">
                        <a:solidFill>
                          <a:schemeClr val="bg1"/>
                        </a:solidFill>
                        <a:latin typeface="Arial Narrow" panose="020B0606020202030204" pitchFamily="34" charset="0"/>
                      </a:endParaRPr>
                    </a:p>
                  </a:txBody>
                  <a:tcPr marT="45699" marB="4569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A5C7E">
                        <a:alpha val="69804"/>
                      </a:srgbClr>
                    </a:solidFill>
                  </a:tcPr>
                </a:tc>
                <a:extLst>
                  <a:ext uri="{0D108BD9-81ED-4DB2-BD59-A6C34878D82A}">
                    <a16:rowId xmlns:a16="http://schemas.microsoft.com/office/drawing/2014/main" val="10000"/>
                  </a:ext>
                </a:extLst>
              </a:tr>
            </a:tbl>
          </a:graphicData>
        </a:graphic>
      </p:graphicFrame>
      <p:graphicFrame>
        <p:nvGraphicFramePr>
          <p:cNvPr id="41" name="Table 40">
            <a:extLst>
              <a:ext uri="{FF2B5EF4-FFF2-40B4-BE49-F238E27FC236}">
                <a16:creationId xmlns:a16="http://schemas.microsoft.com/office/drawing/2014/main" id="{51E45595-A6F0-48FC-93E4-1B3AC776B20A}"/>
              </a:ext>
            </a:extLst>
          </p:cNvPr>
          <p:cNvGraphicFramePr>
            <a:graphicFrameLocks noGrp="1"/>
          </p:cNvGraphicFramePr>
          <p:nvPr>
            <p:custDataLst>
              <p:tags r:id="rId4"/>
            </p:custDataLst>
            <p:extLst>
              <p:ext uri="{D42A27DB-BD31-4B8C-83A1-F6EECF244321}">
                <p14:modId xmlns:p14="http://schemas.microsoft.com/office/powerpoint/2010/main" val="3150780827"/>
              </p:ext>
            </p:extLst>
          </p:nvPr>
        </p:nvGraphicFramePr>
        <p:xfrm>
          <a:off x="515938" y="2525078"/>
          <a:ext cx="8016876" cy="57943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8">
                <a:tc>
                  <a:txBody>
                    <a:bodyPr/>
                    <a:lstStyle/>
                    <a:p>
                      <a:pPr algn="ctr"/>
                      <a:r>
                        <a:rPr lang="en-CA" sz="1800" b="1" noProof="0" dirty="0">
                          <a:solidFill>
                            <a:srgbClr val="395283"/>
                          </a:solidFill>
                          <a:latin typeface="Arial Narrow" panose="020B0606020202030204" pitchFamily="34" charset="0"/>
                        </a:rPr>
                        <a:t>LDL-C &gt; 13 mmol/L</a:t>
                      </a:r>
                      <a:endParaRPr lang="fr-CA" sz="1800" b="1" noProof="0" dirty="0">
                        <a:solidFill>
                          <a:srgbClr val="395283"/>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20000"/>
                        <a:lumOff val="80000"/>
                        <a:alpha val="69804"/>
                      </a:schemeClr>
                    </a:solidFill>
                  </a:tcPr>
                </a:tc>
                <a:tc>
                  <a:txBody>
                    <a:bodyPr/>
                    <a:lstStyle/>
                    <a:p>
                      <a:pPr algn="ctr"/>
                      <a:r>
                        <a:rPr lang="en-CA" sz="1800" b="1" noProof="0" dirty="0">
                          <a:solidFill>
                            <a:srgbClr val="395283"/>
                          </a:solidFill>
                          <a:latin typeface="Arial Narrow" panose="020B0606020202030204" pitchFamily="34" charset="0"/>
                        </a:rPr>
                        <a:t>LDL-C &gt; 5 mmol/L</a:t>
                      </a:r>
                      <a:endParaRPr lang="fr-CA" sz="1800" b="1" noProof="0" dirty="0">
                        <a:solidFill>
                          <a:srgbClr val="395283"/>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20000"/>
                        <a:lumOff val="80000"/>
                        <a:alpha val="69804"/>
                      </a:schemeClr>
                    </a:solidFill>
                  </a:tcPr>
                </a:tc>
                <a:extLst>
                  <a:ext uri="{0D108BD9-81ED-4DB2-BD59-A6C34878D82A}">
                    <a16:rowId xmlns:a16="http://schemas.microsoft.com/office/drawing/2014/main" val="10000"/>
                  </a:ext>
                </a:extLst>
              </a:tr>
            </a:tbl>
          </a:graphicData>
        </a:graphic>
      </p:graphicFrame>
      <p:graphicFrame>
        <p:nvGraphicFramePr>
          <p:cNvPr id="42" name="Table 41">
            <a:extLst>
              <a:ext uri="{FF2B5EF4-FFF2-40B4-BE49-F238E27FC236}">
                <a16:creationId xmlns:a16="http://schemas.microsoft.com/office/drawing/2014/main" id="{A2E8FD34-672C-4016-85EE-5801C8721CA5}"/>
              </a:ext>
            </a:extLst>
          </p:cNvPr>
          <p:cNvGraphicFramePr>
            <a:graphicFrameLocks noGrp="1"/>
          </p:cNvGraphicFramePr>
          <p:nvPr>
            <p:custDataLst>
              <p:tags r:id="rId5"/>
            </p:custDataLst>
            <p:extLst>
              <p:ext uri="{D42A27DB-BD31-4B8C-83A1-F6EECF244321}">
                <p14:modId xmlns:p14="http://schemas.microsoft.com/office/powerpoint/2010/main" val="473755409"/>
              </p:ext>
            </p:extLst>
          </p:nvPr>
        </p:nvGraphicFramePr>
        <p:xfrm>
          <a:off x="515938" y="3183256"/>
          <a:ext cx="8016876" cy="57943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8">
                <a:tc>
                  <a:txBody>
                    <a:bodyPr/>
                    <a:lstStyle/>
                    <a:p>
                      <a:pPr algn="ctr"/>
                      <a:r>
                        <a:rPr lang="en-CA" sz="1600" b="1" noProof="0" dirty="0">
                          <a:solidFill>
                            <a:schemeClr val="bg1"/>
                          </a:solidFill>
                          <a:latin typeface="Arial Narrow" panose="020B0606020202030204" pitchFamily="34" charset="0"/>
                        </a:rPr>
                        <a:t>Little or no functional LDL receptors</a:t>
                      </a:r>
                      <a:endParaRPr lang="fr-CA" sz="1600" noProof="0" dirty="0">
                        <a:solidFill>
                          <a:schemeClr val="bg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A5C7E">
                        <a:alpha val="69804"/>
                      </a:srgbClr>
                    </a:solidFill>
                  </a:tcPr>
                </a:tc>
                <a:tc>
                  <a:txBody>
                    <a:bodyPr/>
                    <a:lstStyle/>
                    <a:p>
                      <a:pPr algn="ctr"/>
                      <a:r>
                        <a:rPr lang="en-CA" sz="1600" b="1" noProof="0" dirty="0">
                          <a:solidFill>
                            <a:schemeClr val="bg1"/>
                          </a:solidFill>
                          <a:latin typeface="Arial Narrow" panose="020B0606020202030204" pitchFamily="34" charset="0"/>
                        </a:rPr>
                        <a:t>LDL receptors</a:t>
                      </a:r>
                    </a:p>
                    <a:p>
                      <a:pPr algn="ctr"/>
                      <a:r>
                        <a:rPr lang="en-CA" sz="1600" b="1" noProof="0" dirty="0">
                          <a:solidFill>
                            <a:schemeClr val="bg1"/>
                          </a:solidFill>
                          <a:latin typeface="Arial Narrow" panose="020B0606020202030204" pitchFamily="34" charset="0"/>
                        </a:rPr>
                        <a:t>2 times less numerous</a:t>
                      </a:r>
                      <a:endParaRPr lang="fr-CA" sz="1600" noProof="0" dirty="0">
                        <a:solidFill>
                          <a:schemeClr val="bg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A5C7E">
                        <a:alpha val="69804"/>
                      </a:srgbClr>
                    </a:solidFill>
                  </a:tcPr>
                </a:tc>
                <a:extLst>
                  <a:ext uri="{0D108BD9-81ED-4DB2-BD59-A6C34878D82A}">
                    <a16:rowId xmlns:a16="http://schemas.microsoft.com/office/drawing/2014/main" val="10000"/>
                  </a:ext>
                </a:extLst>
              </a:tr>
            </a:tbl>
          </a:graphicData>
        </a:graphic>
      </p:graphicFrame>
      <p:graphicFrame>
        <p:nvGraphicFramePr>
          <p:cNvPr id="43" name="Table 42">
            <a:extLst>
              <a:ext uri="{FF2B5EF4-FFF2-40B4-BE49-F238E27FC236}">
                <a16:creationId xmlns:a16="http://schemas.microsoft.com/office/drawing/2014/main" id="{4F5BD310-AE9F-42BF-B643-C4493AF9AF02}"/>
              </a:ext>
            </a:extLst>
          </p:cNvPr>
          <p:cNvGraphicFramePr>
            <a:graphicFrameLocks noGrp="1"/>
          </p:cNvGraphicFramePr>
          <p:nvPr>
            <p:custDataLst>
              <p:tags r:id="rId6"/>
            </p:custDataLst>
            <p:extLst>
              <p:ext uri="{D42A27DB-BD31-4B8C-83A1-F6EECF244321}">
                <p14:modId xmlns:p14="http://schemas.microsoft.com/office/powerpoint/2010/main" val="2467162999"/>
              </p:ext>
            </p:extLst>
          </p:nvPr>
        </p:nvGraphicFramePr>
        <p:xfrm>
          <a:off x="515938" y="3841434"/>
          <a:ext cx="8016876" cy="57943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8">
                <a:tc>
                  <a:txBody>
                    <a:bodyPr/>
                    <a:lstStyle/>
                    <a:p>
                      <a:pPr algn="ctr"/>
                      <a:r>
                        <a:rPr lang="fr-CA" sz="1600" b="1" noProof="0" dirty="0">
                          <a:solidFill>
                            <a:schemeClr val="tx1"/>
                          </a:solidFill>
                          <a:latin typeface="Arial Narrow" panose="020B0606020202030204" pitchFamily="34" charset="0"/>
                        </a:rPr>
                        <a:t>Plasma LDL-C </a:t>
                      </a:r>
                      <a:r>
                        <a:rPr lang="fr-CA" sz="1600" b="1" noProof="0" dirty="0" err="1">
                          <a:solidFill>
                            <a:schemeClr val="tx1"/>
                          </a:solidFill>
                          <a:latin typeface="Arial Narrow" panose="020B0606020202030204" pitchFamily="34" charset="0"/>
                        </a:rPr>
                        <a:t>levels</a:t>
                      </a:r>
                      <a:r>
                        <a:rPr lang="fr-CA" sz="1600" b="1" noProof="0" dirty="0">
                          <a:solidFill>
                            <a:schemeClr val="tx1"/>
                          </a:solidFill>
                          <a:latin typeface="Arial Narrow" panose="020B0606020202030204" pitchFamily="34" charset="0"/>
                        </a:rPr>
                        <a:t> 6 to 10 times </a:t>
                      </a:r>
                      <a:r>
                        <a:rPr lang="fr-CA" sz="1600" b="1" noProof="0" dirty="0" err="1">
                          <a:solidFill>
                            <a:schemeClr val="tx1"/>
                          </a:solidFill>
                          <a:latin typeface="Arial Narrow" panose="020B0606020202030204" pitchFamily="34" charset="0"/>
                        </a:rPr>
                        <a:t>higher</a:t>
                      </a:r>
                      <a:endParaRPr lang="fr-CA" sz="1600" noProof="0" dirty="0">
                        <a:solidFill>
                          <a:schemeClr val="tx1"/>
                        </a:solidFill>
                        <a:latin typeface="Arial Narrow" panose="020B0606020202030204" pitchFamily="34" charset="0"/>
                      </a:endParaRPr>
                    </a:p>
                  </a:txBody>
                  <a:tcPr marT="45661" marB="4566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20000"/>
                        <a:lumOff val="80000"/>
                        <a:alpha val="69804"/>
                      </a:schemeClr>
                    </a:solidFill>
                  </a:tcPr>
                </a:tc>
                <a:tc>
                  <a:txBody>
                    <a:bodyPr/>
                    <a:lstStyle/>
                    <a:p>
                      <a:pPr algn="ctr"/>
                      <a:r>
                        <a:rPr lang="fr-CA" sz="1600" b="1" noProof="0" dirty="0">
                          <a:solidFill>
                            <a:schemeClr val="tx1"/>
                          </a:solidFill>
                          <a:latin typeface="Arial Narrow" panose="020B0606020202030204" pitchFamily="34" charset="0"/>
                        </a:rPr>
                        <a:t>Plasma LDL-C </a:t>
                      </a:r>
                      <a:r>
                        <a:rPr lang="fr-CA" sz="1600" b="1" noProof="0" dirty="0" err="1">
                          <a:solidFill>
                            <a:schemeClr val="tx1"/>
                          </a:solidFill>
                          <a:latin typeface="Arial Narrow" panose="020B0606020202030204" pitchFamily="34" charset="0"/>
                        </a:rPr>
                        <a:t>levels</a:t>
                      </a:r>
                      <a:r>
                        <a:rPr lang="fr-CA" sz="1600" b="1" noProof="0" dirty="0">
                          <a:solidFill>
                            <a:schemeClr val="tx1"/>
                          </a:solidFill>
                          <a:latin typeface="Arial Narrow" panose="020B0606020202030204" pitchFamily="34" charset="0"/>
                        </a:rPr>
                        <a:t> 2 times </a:t>
                      </a:r>
                      <a:r>
                        <a:rPr lang="fr-CA" sz="1600" b="1" noProof="0" dirty="0" err="1">
                          <a:solidFill>
                            <a:schemeClr val="tx1"/>
                          </a:solidFill>
                          <a:latin typeface="Arial Narrow" panose="020B0606020202030204" pitchFamily="34" charset="0"/>
                        </a:rPr>
                        <a:t>higher</a:t>
                      </a:r>
                      <a:r>
                        <a:rPr lang="fr-CA" sz="1600" b="1" noProof="0" dirty="0">
                          <a:solidFill>
                            <a:schemeClr val="tx1"/>
                          </a:solidFill>
                          <a:latin typeface="Arial Narrow" panose="020B0606020202030204" pitchFamily="34" charset="0"/>
                        </a:rPr>
                        <a:t> </a:t>
                      </a:r>
                      <a:endParaRPr lang="fr-CA" sz="1600" noProof="0" dirty="0">
                        <a:solidFill>
                          <a:schemeClr val="tx1"/>
                        </a:solidFill>
                        <a:latin typeface="Arial Narrow" panose="020B0606020202030204" pitchFamily="34" charset="0"/>
                      </a:endParaRPr>
                    </a:p>
                  </a:txBody>
                  <a:tcPr marT="45661" marB="45661"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20000"/>
                        <a:lumOff val="80000"/>
                        <a:alpha val="69804"/>
                      </a:schemeClr>
                    </a:solidFill>
                  </a:tcPr>
                </a:tc>
                <a:extLst>
                  <a:ext uri="{0D108BD9-81ED-4DB2-BD59-A6C34878D82A}">
                    <a16:rowId xmlns:a16="http://schemas.microsoft.com/office/drawing/2014/main" val="10000"/>
                  </a:ext>
                </a:extLst>
              </a:tr>
            </a:tbl>
          </a:graphicData>
        </a:graphic>
      </p:graphicFrame>
      <p:graphicFrame>
        <p:nvGraphicFramePr>
          <p:cNvPr id="44" name="Table 43">
            <a:extLst>
              <a:ext uri="{FF2B5EF4-FFF2-40B4-BE49-F238E27FC236}">
                <a16:creationId xmlns:a16="http://schemas.microsoft.com/office/drawing/2014/main" id="{22B9940B-5EB9-4920-A14F-05306FCBB493}"/>
              </a:ext>
            </a:extLst>
          </p:cNvPr>
          <p:cNvGraphicFramePr>
            <a:graphicFrameLocks noGrp="1"/>
          </p:cNvGraphicFramePr>
          <p:nvPr>
            <p:custDataLst>
              <p:tags r:id="rId7"/>
            </p:custDataLst>
            <p:extLst>
              <p:ext uri="{D42A27DB-BD31-4B8C-83A1-F6EECF244321}">
                <p14:modId xmlns:p14="http://schemas.microsoft.com/office/powerpoint/2010/main" val="1969157480"/>
              </p:ext>
            </p:extLst>
          </p:nvPr>
        </p:nvGraphicFramePr>
        <p:xfrm>
          <a:off x="515938" y="4499612"/>
          <a:ext cx="8016876" cy="57943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7">
                <a:tc>
                  <a:txBody>
                    <a:bodyPr/>
                    <a:lstStyle/>
                    <a:p>
                      <a:pPr algn="ctr"/>
                      <a:r>
                        <a:rPr lang="fr-CA" sz="1600" noProof="0" dirty="0" err="1">
                          <a:solidFill>
                            <a:schemeClr val="bg1"/>
                          </a:solidFill>
                          <a:latin typeface="Arial Narrow" panose="020B0606020202030204" pitchFamily="34" charset="0"/>
                        </a:rPr>
                        <a:t>Severe</a:t>
                      </a:r>
                      <a:r>
                        <a:rPr lang="fr-CA" sz="1600" noProof="0" dirty="0">
                          <a:solidFill>
                            <a:schemeClr val="bg1"/>
                          </a:solidFill>
                          <a:latin typeface="Arial Narrow" panose="020B0606020202030204" pitchFamily="34" charset="0"/>
                        </a:rPr>
                        <a:t> and extensive </a:t>
                      </a:r>
                      <a:r>
                        <a:rPr lang="fr-CA" sz="1600" noProof="0" dirty="0" err="1">
                          <a:solidFill>
                            <a:schemeClr val="bg1"/>
                          </a:solidFill>
                          <a:latin typeface="Arial Narrow" panose="020B0606020202030204" pitchFamily="34" charset="0"/>
                        </a:rPr>
                        <a:t>atherosclerosis</a:t>
                      </a:r>
                      <a:endParaRPr lang="fr-CA" sz="1600" noProof="0" dirty="0">
                        <a:solidFill>
                          <a:schemeClr val="bg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A5C7E">
                        <a:alpha val="69804"/>
                      </a:srgbClr>
                    </a:solidFill>
                  </a:tcPr>
                </a:tc>
                <a:tc>
                  <a:txBody>
                    <a:bodyPr/>
                    <a:lstStyle/>
                    <a:p>
                      <a:pPr algn="ctr"/>
                      <a:r>
                        <a:rPr lang="en-CA" sz="1600" b="1" noProof="0" dirty="0">
                          <a:solidFill>
                            <a:schemeClr val="bg1"/>
                          </a:solidFill>
                          <a:latin typeface="Arial Narrow" panose="020B0606020202030204" pitchFamily="34" charset="0"/>
                        </a:rPr>
                        <a:t>Risk of coronary artery disease ~ 20X higher in untreated patients</a:t>
                      </a:r>
                      <a:endParaRPr lang="fr-CA" sz="1600" b="1" kern="1200" noProof="0" dirty="0">
                        <a:solidFill>
                          <a:schemeClr val="bg1"/>
                        </a:solidFill>
                        <a:latin typeface="Arial Narrow" panose="020B0606020202030204" pitchFamily="34" charset="0"/>
                        <a:ea typeface="+mn-ea"/>
                        <a:cs typeface="+mn-cs"/>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A5C7E">
                        <a:alpha val="69804"/>
                      </a:srgbClr>
                    </a:solidFill>
                  </a:tcPr>
                </a:tc>
                <a:extLst>
                  <a:ext uri="{0D108BD9-81ED-4DB2-BD59-A6C34878D82A}">
                    <a16:rowId xmlns:a16="http://schemas.microsoft.com/office/drawing/2014/main" val="10000"/>
                  </a:ext>
                </a:extLst>
              </a:tr>
            </a:tbl>
          </a:graphicData>
        </a:graphic>
      </p:graphicFrame>
      <p:graphicFrame>
        <p:nvGraphicFramePr>
          <p:cNvPr id="45" name="Table 44">
            <a:extLst>
              <a:ext uri="{FF2B5EF4-FFF2-40B4-BE49-F238E27FC236}">
                <a16:creationId xmlns:a16="http://schemas.microsoft.com/office/drawing/2014/main" id="{FD332283-55C5-4527-92EA-8534085F3EF5}"/>
              </a:ext>
            </a:extLst>
          </p:cNvPr>
          <p:cNvGraphicFramePr>
            <a:graphicFrameLocks noGrp="1"/>
          </p:cNvGraphicFramePr>
          <p:nvPr>
            <p:custDataLst>
              <p:tags r:id="rId8"/>
            </p:custDataLst>
            <p:extLst>
              <p:ext uri="{D42A27DB-BD31-4B8C-83A1-F6EECF244321}">
                <p14:modId xmlns:p14="http://schemas.microsoft.com/office/powerpoint/2010/main" val="4068811000"/>
              </p:ext>
            </p:extLst>
          </p:nvPr>
        </p:nvGraphicFramePr>
        <p:xfrm>
          <a:off x="515938" y="5157788"/>
          <a:ext cx="8016876" cy="57943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08438">
                  <a:extLst>
                    <a:ext uri="{9D8B030D-6E8A-4147-A177-3AD203B41FA5}">
                      <a16:colId xmlns:a16="http://schemas.microsoft.com/office/drawing/2014/main" val="20000"/>
                    </a:ext>
                  </a:extLst>
                </a:gridCol>
                <a:gridCol w="4008438">
                  <a:extLst>
                    <a:ext uri="{9D8B030D-6E8A-4147-A177-3AD203B41FA5}">
                      <a16:colId xmlns:a16="http://schemas.microsoft.com/office/drawing/2014/main" val="20001"/>
                    </a:ext>
                  </a:extLst>
                </a:gridCol>
              </a:tblGrid>
              <a:tr h="579437">
                <a:tc>
                  <a:txBody>
                    <a:bodyPr/>
                    <a:lstStyle/>
                    <a:p>
                      <a:pPr algn="ctr"/>
                      <a:r>
                        <a:rPr lang="fr-CA" sz="1600" noProof="0" dirty="0" err="1">
                          <a:solidFill>
                            <a:schemeClr val="tx1"/>
                          </a:solidFill>
                          <a:latin typeface="Arial Narrow" panose="020B0606020202030204" pitchFamily="34" charset="0"/>
                        </a:rPr>
                        <a:t>Frequent</a:t>
                      </a:r>
                      <a:r>
                        <a:rPr lang="fr-CA" sz="1600" noProof="0" dirty="0">
                          <a:solidFill>
                            <a:schemeClr val="tx1"/>
                          </a:solidFill>
                          <a:latin typeface="Arial Narrow" panose="020B0606020202030204" pitchFamily="34" charset="0"/>
                        </a:rPr>
                        <a:t> cases of </a:t>
                      </a:r>
                      <a:r>
                        <a:rPr lang="fr-CA" sz="1600" noProof="0" dirty="0" err="1">
                          <a:solidFill>
                            <a:schemeClr val="tx1"/>
                          </a:solidFill>
                          <a:latin typeface="Arial Narrow" panose="020B0606020202030204" pitchFamily="34" charset="0"/>
                        </a:rPr>
                        <a:t>heart</a:t>
                      </a:r>
                      <a:r>
                        <a:rPr lang="fr-CA" sz="1600" noProof="0" dirty="0">
                          <a:solidFill>
                            <a:schemeClr val="tx1"/>
                          </a:solidFill>
                          <a:latin typeface="Arial Narrow" panose="020B0606020202030204" pitchFamily="34" charset="0"/>
                        </a:rPr>
                        <a:t> </a:t>
                      </a:r>
                      <a:r>
                        <a:rPr lang="fr-CA" sz="1600" noProof="0" dirty="0" err="1">
                          <a:solidFill>
                            <a:schemeClr val="tx1"/>
                          </a:solidFill>
                          <a:latin typeface="Arial Narrow" panose="020B0606020202030204" pitchFamily="34" charset="0"/>
                        </a:rPr>
                        <a:t>attack</a:t>
                      </a:r>
                      <a:r>
                        <a:rPr lang="fr-CA" sz="1600" noProof="0" dirty="0">
                          <a:solidFill>
                            <a:schemeClr val="tx1"/>
                          </a:solidFill>
                          <a:latin typeface="Arial Narrow" panose="020B0606020202030204" pitchFamily="34" charset="0"/>
                        </a:rPr>
                        <a:t> </a:t>
                      </a:r>
                      <a:r>
                        <a:rPr lang="fr-CA" sz="1600" noProof="0" dirty="0" err="1">
                          <a:solidFill>
                            <a:schemeClr val="tx1"/>
                          </a:solidFill>
                          <a:latin typeface="Arial Narrow" panose="020B0606020202030204" pitchFamily="34" charset="0"/>
                        </a:rPr>
                        <a:t>during</a:t>
                      </a:r>
                      <a:r>
                        <a:rPr lang="fr-CA" sz="1600" noProof="0" dirty="0">
                          <a:solidFill>
                            <a:schemeClr val="tx1"/>
                          </a:solidFill>
                          <a:latin typeface="Arial Narrow" panose="020B0606020202030204" pitchFamily="34" charset="0"/>
                        </a:rPr>
                        <a:t> </a:t>
                      </a:r>
                      <a:r>
                        <a:rPr lang="fr-CA" sz="1600" noProof="0" dirty="0" err="1">
                          <a:solidFill>
                            <a:schemeClr val="tx1"/>
                          </a:solidFill>
                          <a:latin typeface="Arial Narrow" panose="020B0606020202030204" pitchFamily="34" charset="0"/>
                        </a:rPr>
                        <a:t>childhood</a:t>
                      </a:r>
                      <a:endParaRPr lang="fr-CA" sz="1600" noProof="0" dirty="0">
                        <a:solidFill>
                          <a:schemeClr val="tx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20000"/>
                        <a:lumOff val="80000"/>
                        <a:alpha val="69804"/>
                      </a:schemeClr>
                    </a:solidFill>
                  </a:tcPr>
                </a:tc>
                <a:tc>
                  <a:txBody>
                    <a:bodyPr/>
                    <a:lstStyle/>
                    <a:p>
                      <a:pPr algn="ctr"/>
                      <a:r>
                        <a:rPr lang="en-CA" sz="1600" noProof="0" dirty="0">
                          <a:solidFill>
                            <a:schemeClr val="tx1"/>
                          </a:solidFill>
                          <a:latin typeface="Arial Narrow" panose="020B0606020202030204" pitchFamily="34" charset="0"/>
                        </a:rPr>
                        <a:t>5% of all cases of heart attacks in people &lt;60 years</a:t>
                      </a:r>
                      <a:endParaRPr lang="fr-CA" sz="1600" noProof="0" dirty="0">
                        <a:solidFill>
                          <a:schemeClr val="tx1"/>
                        </a:solidFill>
                        <a:latin typeface="Arial Narrow" panose="020B0606020202030204" pitchFamily="34" charset="0"/>
                      </a:endParaRPr>
                    </a:p>
                  </a:txBody>
                  <a:tcPr marT="45745" marB="4574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lumMod val="20000"/>
                        <a:lumOff val="80000"/>
                        <a:alpha val="69804"/>
                      </a:schemeClr>
                    </a:solidFill>
                  </a:tcPr>
                </a:tc>
                <a:extLst>
                  <a:ext uri="{0D108BD9-81ED-4DB2-BD59-A6C34878D82A}">
                    <a16:rowId xmlns:a16="http://schemas.microsoft.com/office/drawing/2014/main" val="10000"/>
                  </a:ext>
                </a:extLst>
              </a:tr>
            </a:tbl>
          </a:graphicData>
        </a:graphic>
      </p:graphicFrame>
      <p:sp>
        <p:nvSpPr>
          <p:cNvPr id="14" name="TextBox 1">
            <a:extLst>
              <a:ext uri="{FF2B5EF4-FFF2-40B4-BE49-F238E27FC236}">
                <a16:creationId xmlns:a16="http://schemas.microsoft.com/office/drawing/2014/main" id="{74B89B02-BC77-4A8B-813E-E200585A4CFB}"/>
              </a:ext>
            </a:extLst>
          </p:cNvPr>
          <p:cNvSpPr txBox="1">
            <a:spLocks noChangeArrowheads="1"/>
          </p:cNvSpPr>
          <p:nvPr/>
        </p:nvSpPr>
        <p:spPr bwMode="auto">
          <a:xfrm>
            <a:off x="67378" y="6046270"/>
            <a:ext cx="71900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fr-CA" altLang="en-US" sz="1100" dirty="0">
                <a:solidFill>
                  <a:prstClr val="black"/>
                </a:solidFill>
                <a:latin typeface="Arial Narrow" panose="020B0606020202030204" pitchFamily="34" charset="0"/>
                <a:cs typeface="Arial" panose="020B0604020202020204" pitchFamily="34" charset="0"/>
              </a:rPr>
              <a:t>FH: Familial </a:t>
            </a:r>
            <a:r>
              <a:rPr lang="fr-CA" altLang="en-US" sz="1100" dirty="0" err="1">
                <a:solidFill>
                  <a:prstClr val="black"/>
                </a:solidFill>
                <a:latin typeface="Arial Narrow" panose="020B0606020202030204" pitchFamily="34" charset="0"/>
                <a:cs typeface="Arial" panose="020B0604020202020204" pitchFamily="34" charset="0"/>
              </a:rPr>
              <a:t>Hypercholesterolemia</a:t>
            </a:r>
            <a:endParaRPr lang="fr-CA" altLang="en-US" sz="1100" dirty="0">
              <a:solidFill>
                <a:prstClr val="black"/>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40808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257301" y="1470816"/>
            <a:ext cx="7257923" cy="4066964"/>
          </a:xfrm>
          <a:prstGeom prst="rect">
            <a:avLst/>
          </a:prstGeom>
        </p:spPr>
        <p:txBody>
          <a:bodyPr vert="horz" lIns="91440" tIns="45720" rIns="91440" bIns="45720" rtlCol="0">
            <a:normAutofit lnSpcReduction="10000"/>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sz="3600" b="1" i="0" u="none" strike="noStrike" kern="1200" cap="none" spc="0" normalizeH="0" baseline="0" noProof="0" dirty="0">
                <a:ln>
                  <a:noFill/>
                </a:ln>
                <a:solidFill>
                  <a:srgbClr val="0A5C7E"/>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lang="en-CA" sz="3200" b="1" dirty="0">
              <a:solidFill>
                <a:srgbClr val="000000">
                  <a:lumMod val="85000"/>
                  <a:lumOff val="15000"/>
                </a:srgbClr>
              </a:solidFill>
            </a:endParaRPr>
          </a:p>
          <a:p>
            <a:pPr marL="914400" lvl="1" indent="-514350">
              <a:buClr>
                <a:srgbClr val="0A5C7E"/>
              </a:buClr>
              <a:buFont typeface="+mj-lt"/>
              <a:buAutoNum type="arabicPeriod"/>
              <a:defRPr/>
            </a:pPr>
            <a:r>
              <a:rPr lang="en-CA" sz="3000" b="1" dirty="0">
                <a:solidFill>
                  <a:srgbClr val="000000">
                    <a:lumMod val="85000"/>
                    <a:lumOff val="15000"/>
                  </a:srgbClr>
                </a:solidFill>
              </a:rPr>
              <a:t>Lifestyle modifications for 3 months</a:t>
            </a:r>
          </a:p>
          <a:p>
            <a:pPr marL="914400" lvl="1" indent="-514350">
              <a:buClr>
                <a:srgbClr val="0A5C7E"/>
              </a:buClr>
              <a:buFont typeface="+mj-lt"/>
              <a:buAutoNum type="arabicPeriod"/>
              <a:defRPr/>
            </a:pPr>
            <a:r>
              <a:rPr lang="en-CA" sz="3000" b="1" dirty="0">
                <a:solidFill>
                  <a:srgbClr val="000000">
                    <a:lumMod val="85000"/>
                    <a:lumOff val="15000"/>
                  </a:srgbClr>
                </a:solidFill>
              </a:rPr>
              <a:t>Atorvastatin 20 mg daily</a:t>
            </a:r>
          </a:p>
          <a:p>
            <a:pPr marL="914400" lvl="1" indent="-514350">
              <a:buClr>
                <a:srgbClr val="0A5C7E"/>
              </a:buClr>
              <a:buFont typeface="+mj-lt"/>
              <a:buAutoNum type="arabicPeriod"/>
              <a:defRPr/>
            </a:pPr>
            <a:r>
              <a:rPr lang="en-CA" sz="3000" b="1" dirty="0">
                <a:solidFill>
                  <a:srgbClr val="000000">
                    <a:lumMod val="85000"/>
                    <a:lumOff val="15000"/>
                  </a:srgbClr>
                </a:solidFill>
              </a:rPr>
              <a:t>Atorvastatin 80 mg daily</a:t>
            </a:r>
          </a:p>
          <a:p>
            <a:pPr marL="914400" lvl="1" indent="-514350">
              <a:buClr>
                <a:srgbClr val="0A5C7E"/>
              </a:buClr>
              <a:buFont typeface="+mj-lt"/>
              <a:buAutoNum type="arabicPeriod"/>
              <a:defRPr/>
            </a:pPr>
            <a:r>
              <a:rPr lang="en-CA" sz="3000" b="1" dirty="0">
                <a:solidFill>
                  <a:srgbClr val="000000">
                    <a:lumMod val="85000"/>
                    <a:lumOff val="15000"/>
                  </a:srgbClr>
                </a:solidFill>
              </a:rPr>
              <a:t>Lifestyle modifications and Atorvastatin 80 mg daily</a:t>
            </a:r>
          </a:p>
        </p:txBody>
      </p:sp>
      <p:sp>
        <p:nvSpPr>
          <p:cNvPr id="7" name="Rectangle 6"/>
          <p:cNvSpPr/>
          <p:nvPr/>
        </p:nvSpPr>
        <p:spPr>
          <a:xfrm>
            <a:off x="-18797" y="6096000"/>
            <a:ext cx="9162797" cy="762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280160"/>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6" y="57418"/>
            <a:ext cx="9162796" cy="1569660"/>
          </a:xfrm>
          <a:prstGeom prst="rect">
            <a:avLst/>
          </a:prstGeom>
        </p:spPr>
        <p:txBody>
          <a:bodyPr wrap="square">
            <a:spAutoFit/>
          </a:bodyPr>
          <a:lstStyle/>
          <a:p>
            <a:pPr lvl="0" algn="ctr" defTabSz="342991">
              <a:defRPr/>
            </a:pPr>
            <a:r>
              <a:rPr lang="en-CA" sz="3200" b="1" dirty="0">
                <a:solidFill>
                  <a:schemeClr val="accent6">
                    <a:lumMod val="20000"/>
                    <a:lumOff val="80000"/>
                  </a:schemeClr>
                </a:solidFill>
                <a:latin typeface="Arial Narrow" panose="020B0606020202030204" pitchFamily="34" charset="0"/>
              </a:rPr>
              <a:t>Jack’s diagnosis has been confirmed as FH.</a:t>
            </a:r>
          </a:p>
          <a:p>
            <a:pPr lvl="0" algn="ctr" defTabSz="342991">
              <a:defRPr/>
            </a:pPr>
            <a:r>
              <a:rPr lang="en-CA" sz="3200" b="1" dirty="0">
                <a:solidFill>
                  <a:prstClr val="white"/>
                </a:solidFill>
                <a:latin typeface="Arial Narrow" panose="020B0606020202030204" pitchFamily="34" charset="0"/>
              </a:rPr>
              <a:t>What would be your initial lipid lowering treatment plan?</a:t>
            </a:r>
          </a:p>
          <a:p>
            <a:pPr lvl="0" algn="ctr" defTabSz="342991">
              <a:defRPr/>
            </a:pPr>
            <a:endPar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3" name="Picture 2"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29956" y="2305050"/>
            <a:ext cx="1852346" cy="4171949"/>
          </a:xfrm>
          <a:prstGeom prst="rect">
            <a:avLst/>
          </a:prstGeom>
        </p:spPr>
      </p:pic>
      <p:sp>
        <p:nvSpPr>
          <p:cNvPr id="8" name="TextBox 1">
            <a:extLst>
              <a:ext uri="{FF2B5EF4-FFF2-40B4-BE49-F238E27FC236}">
                <a16:creationId xmlns:a16="http://schemas.microsoft.com/office/drawing/2014/main" id="{7F5A72C2-0132-4024-9636-00B440D40AC7}"/>
              </a:ext>
            </a:extLst>
          </p:cNvPr>
          <p:cNvSpPr txBox="1">
            <a:spLocks noChangeArrowheads="1"/>
          </p:cNvSpPr>
          <p:nvPr/>
        </p:nvSpPr>
        <p:spPr bwMode="auto">
          <a:xfrm>
            <a:off x="86428" y="5834390"/>
            <a:ext cx="71900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fr-CA" altLang="en-US" sz="1100" dirty="0">
                <a:solidFill>
                  <a:prstClr val="black"/>
                </a:solidFill>
                <a:latin typeface="Arial Narrow" panose="020B0606020202030204" pitchFamily="34" charset="0"/>
                <a:cs typeface="Arial" panose="020B0604020202020204" pitchFamily="34" charset="0"/>
              </a:rPr>
              <a:t>FH: Familial </a:t>
            </a:r>
            <a:r>
              <a:rPr lang="fr-CA" altLang="en-US" sz="1100" dirty="0" err="1">
                <a:solidFill>
                  <a:prstClr val="black"/>
                </a:solidFill>
                <a:latin typeface="Arial Narrow" panose="020B0606020202030204" pitchFamily="34" charset="0"/>
                <a:cs typeface="Arial" panose="020B0604020202020204" pitchFamily="34" charset="0"/>
              </a:rPr>
              <a:t>Hypercholesterolemia</a:t>
            </a:r>
            <a:endParaRPr lang="fr-CA" altLang="en-US" sz="1100" dirty="0">
              <a:solidFill>
                <a:prstClr val="black"/>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633987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Canadian Cardiovascular </a:t>
            </a:r>
            <a:r>
              <a:rPr lang="en-CA" sz="3200" b="1" dirty="0">
                <a:solidFill>
                  <a:prstClr val="white"/>
                </a:solidFill>
                <a:latin typeface="Arial Narrow" panose="020B0606020202030204" pitchFamily="34" charset="0"/>
              </a:rPr>
              <a:t>Society Pharmacological Treatment Indications and Targets</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67378" y="6485573"/>
            <a:ext cx="8080737" cy="215444"/>
          </a:xfrm>
          <a:prstGeom prst="rect">
            <a:avLst/>
          </a:prstGeom>
          <a:noFill/>
          <a:ln w="9525">
            <a:noFill/>
            <a:miter lim="800000"/>
            <a:headEnd/>
            <a:tailEnd/>
          </a:ln>
        </p:spPr>
        <p:txBody>
          <a:bodyPr wrap="square">
            <a:spAutoFit/>
          </a:bodyPr>
          <a:lstStyle/>
          <a:p>
            <a:pPr lvl="0">
              <a:defRPr/>
            </a:pPr>
            <a:r>
              <a:rPr lang="en-CA" sz="800" dirty="0">
                <a:solidFill>
                  <a:srgbClr val="FFFFFF"/>
                </a:solidFill>
                <a:latin typeface="Arial Narrow" panose="020B0606020202030204" pitchFamily="34" charset="0"/>
                <a:cs typeface="Arial" charset="0"/>
              </a:rPr>
              <a:t>Anderson et al. 2016 Canadian Cardiovascular Society Guidelines for the Management of Dyslipidemia for the Prevention of Cardiovascular Disease in the Adult Canadian Journal of Cardiology 2016;32:1263-1282</a:t>
            </a:r>
          </a:p>
        </p:txBody>
      </p:sp>
      <p:graphicFrame>
        <p:nvGraphicFramePr>
          <p:cNvPr id="2" name="Table 1">
            <a:extLst>
              <a:ext uri="{FF2B5EF4-FFF2-40B4-BE49-F238E27FC236}">
                <a16:creationId xmlns:a16="http://schemas.microsoft.com/office/drawing/2014/main" id="{5B750181-1C7B-4E46-AF94-E4C4B3EC5690}"/>
              </a:ext>
            </a:extLst>
          </p:cNvPr>
          <p:cNvGraphicFramePr>
            <a:graphicFrameLocks noGrp="1"/>
          </p:cNvGraphicFramePr>
          <p:nvPr>
            <p:extLst>
              <p:ext uri="{D42A27DB-BD31-4B8C-83A1-F6EECF244321}">
                <p14:modId xmlns:p14="http://schemas.microsoft.com/office/powerpoint/2010/main" val="3222324176"/>
              </p:ext>
            </p:extLst>
          </p:nvPr>
        </p:nvGraphicFramePr>
        <p:xfrm>
          <a:off x="57403" y="1160661"/>
          <a:ext cx="9045049" cy="4339004"/>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2359919">
                  <a:extLst>
                    <a:ext uri="{9D8B030D-6E8A-4147-A177-3AD203B41FA5}">
                      <a16:colId xmlns:a16="http://schemas.microsoft.com/office/drawing/2014/main" val="401306614"/>
                    </a:ext>
                  </a:extLst>
                </a:gridCol>
                <a:gridCol w="3747736">
                  <a:extLst>
                    <a:ext uri="{9D8B030D-6E8A-4147-A177-3AD203B41FA5}">
                      <a16:colId xmlns:a16="http://schemas.microsoft.com/office/drawing/2014/main" val="4116831070"/>
                    </a:ext>
                  </a:extLst>
                </a:gridCol>
                <a:gridCol w="2297314">
                  <a:extLst>
                    <a:ext uri="{9D8B030D-6E8A-4147-A177-3AD203B41FA5}">
                      <a16:colId xmlns:a16="http://schemas.microsoft.com/office/drawing/2014/main" val="2763786828"/>
                    </a:ext>
                  </a:extLst>
                </a:gridCol>
                <a:gridCol w="640080">
                  <a:extLst>
                    <a:ext uri="{9D8B030D-6E8A-4147-A177-3AD203B41FA5}">
                      <a16:colId xmlns:a16="http://schemas.microsoft.com/office/drawing/2014/main" val="3301990522"/>
                    </a:ext>
                  </a:extLst>
                </a:gridCol>
              </a:tblGrid>
              <a:tr h="452804">
                <a:tc>
                  <a:txBody>
                    <a:bodyPr/>
                    <a:lstStyle/>
                    <a:p>
                      <a:r>
                        <a:rPr lang="en-US" sz="1600" b="1" dirty="0">
                          <a:solidFill>
                            <a:schemeClr val="bg1"/>
                          </a:solidFill>
                          <a:latin typeface="Arial Narrow" panose="020B0606020202030204" pitchFamily="34" charset="0"/>
                        </a:rPr>
                        <a:t>Category</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0A5C7E"/>
                    </a:solidFill>
                  </a:tcPr>
                </a:tc>
                <a:tc>
                  <a:txBody>
                    <a:bodyPr/>
                    <a:lstStyle/>
                    <a:p>
                      <a:pPr algn="ctr"/>
                      <a:r>
                        <a:rPr lang="en-US" sz="1600" b="1" dirty="0">
                          <a:solidFill>
                            <a:schemeClr val="bg1"/>
                          </a:solidFill>
                          <a:latin typeface="Arial Narrow" panose="020B0606020202030204" pitchFamily="34" charset="0"/>
                        </a:rPr>
                        <a:t>Consider Initiating pharmaco-therapy if:</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0A5C7E"/>
                    </a:solidFill>
                  </a:tcPr>
                </a:tc>
                <a:tc>
                  <a:txBody>
                    <a:bodyPr/>
                    <a:lstStyle/>
                    <a:p>
                      <a:pPr algn="ctr"/>
                      <a:r>
                        <a:rPr lang="en-US" sz="1600" b="1" dirty="0">
                          <a:solidFill>
                            <a:schemeClr val="bg1"/>
                          </a:solidFill>
                          <a:latin typeface="Arial Narrow" panose="020B0606020202030204" pitchFamily="34" charset="0"/>
                        </a:rPr>
                        <a:t>Target</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0A5C7E"/>
                    </a:solidFill>
                  </a:tcPr>
                </a:tc>
                <a:tc>
                  <a:txBody>
                    <a:bodyPr/>
                    <a:lstStyle/>
                    <a:p>
                      <a:pPr algn="ctr"/>
                      <a:r>
                        <a:rPr lang="en-US" sz="1600" b="1" dirty="0">
                          <a:solidFill>
                            <a:schemeClr val="bg1"/>
                          </a:solidFill>
                          <a:latin typeface="Arial Narrow" panose="020B0606020202030204" pitchFamily="34" charset="0"/>
                        </a:rPr>
                        <a:t>NNT</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rgbClr val="0A5C7E"/>
                    </a:solidFill>
                  </a:tcPr>
                </a:tc>
                <a:extLst>
                  <a:ext uri="{0D108BD9-81ED-4DB2-BD59-A6C34878D82A}">
                    <a16:rowId xmlns:a16="http://schemas.microsoft.com/office/drawing/2014/main" val="63979809"/>
                  </a:ext>
                </a:extLst>
              </a:tr>
              <a:tr h="320040">
                <a:tc rowSpan="3">
                  <a:txBody>
                    <a:bodyPr/>
                    <a:lstStyle/>
                    <a:p>
                      <a:r>
                        <a:rPr lang="en-US" sz="1400" b="1" dirty="0">
                          <a:latin typeface="Arial Narrow" panose="020B0606020202030204" pitchFamily="34" charset="0"/>
                        </a:rPr>
                        <a:t>Primary Prevention</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a:txBody>
                    <a:bodyPr/>
                    <a:lstStyle/>
                    <a:p>
                      <a:r>
                        <a:rPr lang="en-US" sz="1200" dirty="0">
                          <a:latin typeface="Arial Narrow" panose="020B0606020202030204" pitchFamily="34" charset="0"/>
                        </a:rPr>
                        <a:t>High (FRS ≥20%)</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rowSpan="7">
                  <a:txBody>
                    <a:bodyPr/>
                    <a:lstStyle/>
                    <a:p>
                      <a:pPr algn="ctr"/>
                      <a:endParaRPr lang="en-CA" sz="1400" dirty="0">
                        <a:latin typeface="Arial Narrow" panose="020B0606020202030204" pitchFamily="34" charset="0"/>
                      </a:endParaRP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LDL-C &lt;2.0 mmol/L or &gt;50% ↓</a:t>
                      </a: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Or</a:t>
                      </a:r>
                    </a:p>
                    <a:p>
                      <a:pPr algn="ctr"/>
                      <a:endParaRPr lang="en-CA" sz="1400" dirty="0">
                        <a:latin typeface="Arial Narrow" panose="020B0606020202030204" pitchFamily="34" charset="0"/>
                      </a:endParaRP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Apo B &lt;0.8 g/L</a:t>
                      </a: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OR</a:t>
                      </a:r>
                    </a:p>
                    <a:p>
                      <a:pPr algn="ctr"/>
                      <a:endParaRPr lang="en-CA" sz="1400" dirty="0">
                        <a:latin typeface="Arial Narrow" panose="020B0606020202030204" pitchFamily="34" charset="0"/>
                      </a:endParaRPr>
                    </a:p>
                    <a:p>
                      <a:pPr algn="ctr"/>
                      <a:endParaRPr lang="en-CA" sz="1400" dirty="0">
                        <a:latin typeface="Arial Narrow" panose="020B0606020202030204" pitchFamily="34" charset="0"/>
                      </a:endParaRPr>
                    </a:p>
                    <a:p>
                      <a:pPr algn="ctr"/>
                      <a:endParaRPr lang="en-CA" sz="1400" dirty="0">
                        <a:latin typeface="Arial Narrow" panose="020B0606020202030204" pitchFamily="34" charset="0"/>
                      </a:endParaRPr>
                    </a:p>
                    <a:p>
                      <a:pPr algn="ctr"/>
                      <a:r>
                        <a:rPr lang="en-CA" sz="1400" dirty="0">
                          <a:latin typeface="Arial Narrow" panose="020B0606020202030204" pitchFamily="34" charset="0"/>
                        </a:rPr>
                        <a:t>non-HDL-C &lt;2.6 mmol/L</a:t>
                      </a:r>
                      <a:endParaRPr lang="en-US" sz="1400" dirty="0">
                        <a:latin typeface="Arial Narrow" panose="020B0606020202030204" pitchFamily="34" charset="0"/>
                      </a:endParaRPr>
                    </a:p>
                  </a:txBody>
                  <a:tcP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rowSpan="2">
                  <a:txBody>
                    <a:bodyPr/>
                    <a:lstStyle/>
                    <a:p>
                      <a:pPr algn="ctr"/>
                      <a:r>
                        <a:rPr lang="en-CA" sz="1400" dirty="0">
                          <a:latin typeface="Arial Narrow" panose="020B0606020202030204" pitchFamily="34" charset="0"/>
                        </a:rPr>
                        <a:t>35</a:t>
                      </a:r>
                      <a:endParaRPr lang="en-US" sz="14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50127651"/>
                  </a:ext>
                </a:extLst>
              </a:tr>
              <a:tr h="365760">
                <a:tc vMerge="1">
                  <a:txBody>
                    <a:bodyPr/>
                    <a:lstStyle/>
                    <a:p>
                      <a:endParaRPr lang="en-US"/>
                    </a:p>
                  </a:txBody>
                  <a:tcPr/>
                </a:tc>
                <a:tc rowSpan="2">
                  <a:txBody>
                    <a:bodyPr/>
                    <a:lstStyle/>
                    <a:p>
                      <a:r>
                        <a:rPr lang="en-CA" sz="1200" dirty="0">
                          <a:latin typeface="Arial Narrow" panose="020B0606020202030204" pitchFamily="34" charset="0"/>
                        </a:rPr>
                        <a:t>Intermediate (FRS 10-19%) LDL-C ≥3.5 mmol/L or Non-HDL-C ≥4.3 mmol/L or Apo B ≥1.2 g/L or Men ≥50 and women ≥60 </a:t>
                      </a:r>
                      <a:r>
                        <a:rPr lang="en-CA" sz="1200" dirty="0" err="1">
                          <a:latin typeface="Arial Narrow" panose="020B0606020202030204" pitchFamily="34" charset="0"/>
                        </a:rPr>
                        <a:t>yrs</a:t>
                      </a:r>
                      <a:r>
                        <a:rPr lang="en-CA" sz="1200" dirty="0">
                          <a:latin typeface="Arial Narrow" panose="020B0606020202030204" pitchFamily="34" charset="0"/>
                        </a:rPr>
                        <a:t> and one additional CVD RF</a:t>
                      </a:r>
                      <a:endParaRPr lang="en-US" sz="12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20000"/>
                        <a:lumOff val="8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87802359"/>
                  </a:ext>
                </a:extLst>
              </a:tr>
              <a:tr h="70104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CA" sz="1400" dirty="0">
                          <a:latin typeface="Arial Narrow" panose="020B0606020202030204" pitchFamily="34" charset="0"/>
                        </a:rPr>
                        <a:t>40</a:t>
                      </a:r>
                      <a:endParaRPr lang="en-US" sz="14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705067827"/>
                  </a:ext>
                </a:extLst>
              </a:tr>
              <a:tr h="0">
                <a:tc rowSpan="5">
                  <a:txBody>
                    <a:bodyPr/>
                    <a:lstStyle/>
                    <a:p>
                      <a:r>
                        <a:rPr lang="en-US" sz="1400" b="1" dirty="0">
                          <a:latin typeface="Arial Narrow" panose="020B0606020202030204" pitchFamily="34" charset="0"/>
                        </a:rPr>
                        <a:t>Statin Indicated Conditions**</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40000"/>
                        <a:lumOff val="60000"/>
                      </a:schemeClr>
                    </a:solidFill>
                  </a:tcPr>
                </a:tc>
                <a:tc>
                  <a:txBody>
                    <a:bodyPr/>
                    <a:lstStyle/>
                    <a:p>
                      <a:r>
                        <a:rPr lang="en-US" sz="1200" dirty="0">
                          <a:latin typeface="Arial Narrow" panose="020B0606020202030204" pitchFamily="34" charset="0"/>
                        </a:rPr>
                        <a:t>Clinical atherosclerosis*</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40000"/>
                        <a:lumOff val="6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en-CA" sz="1400" dirty="0">
                          <a:latin typeface="Arial Narrow" panose="020B0606020202030204" pitchFamily="34" charset="0"/>
                        </a:rPr>
                        <a:t>20</a:t>
                      </a:r>
                      <a:endParaRPr lang="en-US" sz="14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73679533"/>
                  </a:ext>
                </a:extLst>
              </a:tr>
              <a:tr h="219456">
                <a:tc vMerge="1">
                  <a:txBody>
                    <a:bodyPr/>
                    <a:lstStyle/>
                    <a:p>
                      <a:endParaRPr lang="en-US"/>
                    </a:p>
                  </a:txBody>
                  <a:tcPr/>
                </a:tc>
                <a:tc>
                  <a:txBody>
                    <a:bodyPr/>
                    <a:lstStyle/>
                    <a:p>
                      <a:r>
                        <a:rPr lang="en-US" sz="1200" dirty="0">
                          <a:latin typeface="Arial Narrow" panose="020B0606020202030204" pitchFamily="34" charset="0"/>
                        </a:rPr>
                        <a:t>Abdominal aortic aneurysm</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40000"/>
                        <a:lumOff val="6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37414621"/>
                  </a:ext>
                </a:extLst>
              </a:tr>
              <a:tr h="822960">
                <a:tc vMerge="1">
                  <a:txBody>
                    <a:bodyPr/>
                    <a:lstStyle/>
                    <a:p>
                      <a:endParaRPr lang="en-US"/>
                    </a:p>
                  </a:txBody>
                  <a:tcPr/>
                </a:tc>
                <a:tc>
                  <a:txBody>
                    <a:bodyPr/>
                    <a:lstStyle/>
                    <a:p>
                      <a:r>
                        <a:rPr lang="en-US" sz="1200" dirty="0">
                          <a:latin typeface="Arial Narrow" panose="020B0606020202030204" pitchFamily="34" charset="0"/>
                        </a:rPr>
                        <a:t>Diabetes mellitus ≥40 </a:t>
                      </a:r>
                      <a:r>
                        <a:rPr lang="en-US" sz="1200" dirty="0" err="1">
                          <a:latin typeface="Arial Narrow" panose="020B0606020202030204" pitchFamily="34" charset="0"/>
                        </a:rPr>
                        <a:t>yrs</a:t>
                      </a:r>
                      <a:r>
                        <a:rPr lang="en-US" sz="1200" dirty="0">
                          <a:latin typeface="Arial Narrow" panose="020B0606020202030204" pitchFamily="34" charset="0"/>
                        </a:rPr>
                        <a:t> 15 </a:t>
                      </a:r>
                      <a:r>
                        <a:rPr lang="en-US" sz="1200" dirty="0" err="1">
                          <a:latin typeface="Arial Narrow" panose="020B0606020202030204" pitchFamily="34" charset="0"/>
                        </a:rPr>
                        <a:t>yrs</a:t>
                      </a:r>
                      <a:endParaRPr lang="en-US" sz="1200" dirty="0">
                        <a:latin typeface="Arial Narrow" panose="020B0606020202030204" pitchFamily="34" charset="0"/>
                      </a:endParaRPr>
                    </a:p>
                    <a:p>
                      <a:r>
                        <a:rPr lang="en-US" sz="1200" dirty="0">
                          <a:latin typeface="Arial Narrow" panose="020B0606020202030204" pitchFamily="34" charset="0"/>
                        </a:rPr>
                        <a:t>duration for age ≥30 </a:t>
                      </a:r>
                      <a:r>
                        <a:rPr lang="en-US" sz="1200" dirty="0" err="1">
                          <a:latin typeface="Arial Narrow" panose="020B0606020202030204" pitchFamily="34" charset="0"/>
                        </a:rPr>
                        <a:t>yrs</a:t>
                      </a:r>
                      <a:r>
                        <a:rPr lang="en-US" sz="1200" dirty="0">
                          <a:latin typeface="Arial Narrow" panose="020B0606020202030204" pitchFamily="34" charset="0"/>
                        </a:rPr>
                        <a:t> (DM1)</a:t>
                      </a:r>
                    </a:p>
                    <a:p>
                      <a:r>
                        <a:rPr lang="en-US" sz="1200" dirty="0">
                          <a:latin typeface="Arial Narrow" panose="020B0606020202030204" pitchFamily="34" charset="0"/>
                        </a:rPr>
                        <a:t>Microvascular disease</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40000"/>
                        <a:lumOff val="6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65333831"/>
                  </a:ext>
                </a:extLst>
              </a:tr>
              <a:tr h="822960">
                <a:tc vMerge="1">
                  <a:txBody>
                    <a:bodyPr/>
                    <a:lstStyle/>
                    <a:p>
                      <a:endParaRPr lang="en-US"/>
                    </a:p>
                  </a:txBody>
                  <a:tcPr/>
                </a:tc>
                <a:tc>
                  <a:txBody>
                    <a:bodyPr/>
                    <a:lstStyle/>
                    <a:p>
                      <a:r>
                        <a:rPr lang="en-CA" sz="1200" dirty="0">
                          <a:latin typeface="Arial Narrow" panose="020B0606020202030204" pitchFamily="34" charset="0"/>
                        </a:rPr>
                        <a:t>Chronic kidney disease (age ≥50 y)</a:t>
                      </a:r>
                    </a:p>
                    <a:p>
                      <a:r>
                        <a:rPr lang="en-CA" sz="1200" dirty="0">
                          <a:latin typeface="Arial Narrow" panose="020B0606020202030204" pitchFamily="34" charset="0"/>
                        </a:rPr>
                        <a:t>eGFR &lt;60 mL/min/1.73</a:t>
                      </a:r>
                    </a:p>
                    <a:p>
                      <a:r>
                        <a:rPr lang="en-CA" sz="1200" dirty="0">
                          <a:latin typeface="Arial Narrow" panose="020B0606020202030204" pitchFamily="34" charset="0"/>
                        </a:rPr>
                        <a:t>m2 or ACR &gt; 3 mg/mmol</a:t>
                      </a:r>
                      <a:endParaRPr lang="en-US" sz="1200" dirty="0">
                        <a:latin typeface="Arial Narrow" panose="020B0606020202030204" pitchFamily="34" charset="0"/>
                      </a:endParaRP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40000"/>
                        <a:lumOff val="6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6917398"/>
                  </a:ext>
                </a:extLst>
              </a:tr>
              <a:tr h="0">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r>
                        <a:rPr lang="en-US" sz="1200" b="1" dirty="0">
                          <a:solidFill>
                            <a:schemeClr val="bg1"/>
                          </a:solidFill>
                          <a:latin typeface="Arial Narrow" panose="020B0606020202030204" pitchFamily="34" charset="0"/>
                        </a:rPr>
                        <a:t>LDL-C ≥5.0 mmol/L</a:t>
                      </a:r>
                    </a:p>
                  </a:txBody>
                  <a:tcPr anchor="ct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75000"/>
                      </a:schemeClr>
                    </a:solidFill>
                  </a:tcPr>
                </a:tc>
                <a:tc>
                  <a:txBody>
                    <a:bodyPr/>
                    <a:lstStyle/>
                    <a:p>
                      <a:pPr marL="0" marR="0" lvl="0" indent="0" algn="ctr" defTabSz="914484"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Narrow" panose="020B0606020202030204" pitchFamily="34" charset="0"/>
                        </a:rPr>
                        <a:t>&gt;50% </a:t>
                      </a:r>
                      <a:r>
                        <a:rPr lang="en-CA" sz="1400" b="1" dirty="0">
                          <a:solidFill>
                            <a:schemeClr val="bg1"/>
                          </a:solidFill>
                          <a:latin typeface="Arial Narrow" panose="020B0606020202030204" pitchFamily="34" charset="0"/>
                        </a:rPr>
                        <a:t>↓ </a:t>
                      </a:r>
                      <a:r>
                        <a:rPr lang="en-US" sz="1400" b="1" dirty="0">
                          <a:solidFill>
                            <a:schemeClr val="bg1"/>
                          </a:solidFill>
                          <a:latin typeface="Arial Narrow" panose="020B0606020202030204" pitchFamily="34" charset="0"/>
                        </a:rPr>
                        <a:t>in LDL-C </a:t>
                      </a:r>
                    </a:p>
                  </a:txBody>
                  <a:tcPr>
                    <a:lnL w="9525" cap="flat" cmpd="sng" algn="ctr">
                      <a:solidFill>
                        <a:schemeClr val="tx1">
                          <a:lumMod val="50000"/>
                          <a:lumOff val="50000"/>
                        </a:schemeClr>
                      </a:solidFill>
                      <a:prstDash val="solid"/>
                      <a:round/>
                      <a:headEnd type="none" w="med" len="med"/>
                      <a:tailEnd type="none" w="med" len="med"/>
                    </a:lnL>
                    <a:lnR w="9525" cap="flat" cmpd="sng" algn="ctr">
                      <a:solidFill>
                        <a:schemeClr val="tx1">
                          <a:lumMod val="50000"/>
                          <a:lumOff val="50000"/>
                        </a:schemeClr>
                      </a:solidFill>
                      <a:prstDash val="solid"/>
                      <a:round/>
                      <a:headEnd type="none" w="med" len="med"/>
                      <a:tailEnd type="none" w="med" len="med"/>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solidFill>
                      <a:schemeClr val="accent1">
                        <a:lumMod val="75000"/>
                      </a:schemeClr>
                    </a:solidFill>
                  </a:tcPr>
                </a:tc>
                <a:tc v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2725709"/>
                  </a:ext>
                </a:extLst>
              </a:tr>
            </a:tbl>
          </a:graphicData>
        </a:graphic>
      </p:graphicFrame>
      <p:sp>
        <p:nvSpPr>
          <p:cNvPr id="3" name="Rectangle 2">
            <a:extLst>
              <a:ext uri="{FF2B5EF4-FFF2-40B4-BE49-F238E27FC236}">
                <a16:creationId xmlns:a16="http://schemas.microsoft.com/office/drawing/2014/main" id="{2545A4F4-5A2B-49A8-9093-6D70DF2B2A8D}"/>
              </a:ext>
            </a:extLst>
          </p:cNvPr>
          <p:cNvSpPr/>
          <p:nvPr/>
        </p:nvSpPr>
        <p:spPr>
          <a:xfrm>
            <a:off x="82495" y="5495568"/>
            <a:ext cx="8270479" cy="1015663"/>
          </a:xfrm>
          <a:prstGeom prst="rect">
            <a:avLst/>
          </a:prstGeom>
        </p:spPr>
        <p:txBody>
          <a:bodyPr wrap="square">
            <a:spAutoFit/>
          </a:bodyPr>
          <a:lstStyle/>
          <a:p>
            <a:r>
              <a:rPr lang="en-CA" sz="1000" dirty="0">
                <a:latin typeface="Arial Narrow" panose="020B0606020202030204" pitchFamily="34" charset="0"/>
              </a:rPr>
              <a:t>NNT: number needed to treat to prevent one CVD event for 5 years of treatment per 1 mmol/L reduction in LDL-C. NNT of &lt;50 are generally regarded as desirable by physicians with some patients wishing to see NNT &lt;30 to deem an intervention as acceptable.</a:t>
            </a:r>
          </a:p>
          <a:p>
            <a:r>
              <a:rPr lang="en-CA" sz="1000" dirty="0">
                <a:latin typeface="Arial Narrow" panose="020B0606020202030204" pitchFamily="34" charset="0"/>
              </a:rPr>
              <a:t>FRS – modified Framingham Risk Score; ACR – </a:t>
            </a:r>
            <a:r>
              <a:rPr lang="en-CA" sz="1000" dirty="0" err="1">
                <a:latin typeface="Arial Narrow" panose="020B0606020202030204" pitchFamily="34" charset="0"/>
              </a:rPr>
              <a:t>albumin:creatinine</a:t>
            </a:r>
            <a:r>
              <a:rPr lang="en-CA" sz="1000" dirty="0">
                <a:latin typeface="Arial Narrow" panose="020B0606020202030204" pitchFamily="34" charset="0"/>
              </a:rPr>
              <a:t> ratio;</a:t>
            </a:r>
          </a:p>
          <a:p>
            <a:r>
              <a:rPr lang="en-CA" sz="1000" dirty="0">
                <a:latin typeface="Arial Narrow" panose="020B0606020202030204" pitchFamily="34" charset="0"/>
              </a:rPr>
              <a:t>* consider LDL-C &lt;1.8 mmol/L for subjects with ACS within last 3 months</a:t>
            </a:r>
          </a:p>
          <a:p>
            <a:r>
              <a:rPr lang="en-CA" sz="1000" dirty="0">
                <a:latin typeface="Arial Narrow" panose="020B0606020202030204" pitchFamily="34" charset="0"/>
              </a:rPr>
              <a:t>** statins indicated as initial therapy</a:t>
            </a:r>
          </a:p>
          <a:p>
            <a:endParaRPr lang="en-US" sz="1000" dirty="0">
              <a:latin typeface="Arial Narrow" panose="020B0606020202030204" pitchFamily="34" charset="0"/>
            </a:endParaRPr>
          </a:p>
        </p:txBody>
      </p:sp>
      <p:sp>
        <p:nvSpPr>
          <p:cNvPr id="4" name="Rectangle 3">
            <a:extLst>
              <a:ext uri="{FF2B5EF4-FFF2-40B4-BE49-F238E27FC236}">
                <a16:creationId xmlns:a16="http://schemas.microsoft.com/office/drawing/2014/main" id="{DCA8F2B6-B6F0-4CCB-9312-748410DF0E8D}"/>
              </a:ext>
            </a:extLst>
          </p:cNvPr>
          <p:cNvSpPr/>
          <p:nvPr/>
        </p:nvSpPr>
        <p:spPr>
          <a:xfrm>
            <a:off x="2410691" y="5176885"/>
            <a:ext cx="6043575" cy="318683"/>
          </a:xfrm>
          <a:prstGeom prst="rect">
            <a:avLst/>
          </a:prstGeom>
          <a:noFill/>
          <a:ln w="38100">
            <a:solidFill>
              <a:srgbClr val="F63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47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200" b="1" dirty="0">
                <a:solidFill>
                  <a:prstClr val="white"/>
                </a:solidFill>
                <a:latin typeface="Arial Narrow" panose="020B0606020202030204" pitchFamily="34" charset="0"/>
              </a:rPr>
              <a:t>Higher LDL-C Burden in the FH Patient </a:t>
            </a:r>
          </a:p>
          <a:p>
            <a:pPr lvl="0" algn="ctr" defTabSz="1218987">
              <a:defRPr/>
            </a:pPr>
            <a:r>
              <a:rPr lang="en-CA" sz="3200" b="1" dirty="0">
                <a:solidFill>
                  <a:prstClr val="white"/>
                </a:solidFill>
                <a:latin typeface="Arial Narrow" panose="020B0606020202030204" pitchFamily="34" charset="0"/>
              </a:rPr>
              <a:t>Results in Earlier Onset of CHD </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73473" y="6340473"/>
            <a:ext cx="8080737" cy="461665"/>
          </a:xfrm>
          <a:prstGeom prst="rect">
            <a:avLst/>
          </a:prstGeom>
          <a:noFill/>
          <a:ln w="9525">
            <a:noFill/>
            <a:miter lim="800000"/>
            <a:headEnd/>
            <a:tailEnd/>
          </a:ln>
        </p:spPr>
        <p:txBody>
          <a:bodyPr wrap="square">
            <a:spAutoFit/>
          </a:bodyPr>
          <a:lstStyle/>
          <a:p>
            <a:pPr lvl="0">
              <a:defRPr/>
            </a:pPr>
            <a:endParaRPr lang="en-CA" sz="800" dirty="0">
              <a:solidFill>
                <a:srgbClr val="FFFFFF"/>
              </a:solidFill>
              <a:latin typeface="Arial Narrow" panose="020B0606020202030204" pitchFamily="34" charset="0"/>
              <a:cs typeface="Arial" charset="0"/>
            </a:endParaRPr>
          </a:p>
          <a:p>
            <a:pPr lvl="0">
              <a:defRPr/>
            </a:pPr>
            <a:r>
              <a:rPr lang="en-CA" sz="800" dirty="0">
                <a:solidFill>
                  <a:srgbClr val="FFFFFF"/>
                </a:solidFill>
                <a:latin typeface="Arial Narrow" panose="020B0606020202030204" pitchFamily="34" charset="0"/>
                <a:cs typeface="Arial" charset="0"/>
              </a:rPr>
              <a:t>The Author 2013. Published by Oxford University Press on behalf of the European Society of Cardiology.</a:t>
            </a:r>
          </a:p>
          <a:p>
            <a:pPr lvl="0">
              <a:defRPr/>
            </a:pPr>
            <a:r>
              <a:rPr lang="en-CA" sz="800" dirty="0">
                <a:solidFill>
                  <a:srgbClr val="FFFFFF"/>
                </a:solidFill>
                <a:latin typeface="Arial Narrow" panose="020B0606020202030204" pitchFamily="34" charset="0"/>
                <a:cs typeface="Arial" charset="0"/>
              </a:rPr>
              <a:t>Adapted from: </a:t>
            </a:r>
            <a:r>
              <a:rPr lang="en-CA" sz="800" dirty="0" err="1">
                <a:solidFill>
                  <a:srgbClr val="FFFFFF"/>
                </a:solidFill>
                <a:latin typeface="Arial Narrow" panose="020B0606020202030204" pitchFamily="34" charset="0"/>
                <a:cs typeface="Arial" charset="0"/>
              </a:rPr>
              <a:t>Nordestgaard</a:t>
            </a:r>
            <a:r>
              <a:rPr lang="en-CA" sz="800" dirty="0">
                <a:solidFill>
                  <a:srgbClr val="FFFFFF"/>
                </a:solidFill>
                <a:latin typeface="Arial Narrow" panose="020B0606020202030204" pitchFamily="34" charset="0"/>
                <a:cs typeface="Arial" charset="0"/>
              </a:rPr>
              <a:t> BG, et al. </a:t>
            </a:r>
            <a:r>
              <a:rPr lang="en-CA" sz="800" dirty="0" err="1">
                <a:solidFill>
                  <a:srgbClr val="FFFFFF"/>
                </a:solidFill>
                <a:latin typeface="Arial Narrow" panose="020B0606020202030204" pitchFamily="34" charset="0"/>
                <a:cs typeface="Arial" charset="0"/>
              </a:rPr>
              <a:t>Eur</a:t>
            </a:r>
            <a:r>
              <a:rPr lang="en-CA" sz="800" dirty="0">
                <a:solidFill>
                  <a:srgbClr val="FFFFFF"/>
                </a:solidFill>
                <a:latin typeface="Arial Narrow" panose="020B0606020202030204" pitchFamily="34" charset="0"/>
                <a:cs typeface="Arial" charset="0"/>
              </a:rPr>
              <a:t> Heart J. 2013;34:3478-3490.</a:t>
            </a:r>
          </a:p>
        </p:txBody>
      </p:sp>
      <p:cxnSp>
        <p:nvCxnSpPr>
          <p:cNvPr id="175" name="Straight Connector 174">
            <a:extLst>
              <a:ext uri="{FF2B5EF4-FFF2-40B4-BE49-F238E27FC236}">
                <a16:creationId xmlns:a16="http://schemas.microsoft.com/office/drawing/2014/main" id="{74555C65-A36D-4126-84C4-3DAB63775E47}"/>
              </a:ext>
            </a:extLst>
          </p:cNvPr>
          <p:cNvCxnSpPr/>
          <p:nvPr/>
        </p:nvCxnSpPr>
        <p:spPr>
          <a:xfrm>
            <a:off x="821956" y="2874483"/>
            <a:ext cx="7815263" cy="1588"/>
          </a:xfrm>
          <a:prstGeom prst="line">
            <a:avLst/>
          </a:prstGeom>
          <a:noFill/>
          <a:ln w="38100" cap="flat" cmpd="sng" algn="ctr">
            <a:solidFill>
              <a:schemeClr val="tx1">
                <a:lumMod val="50000"/>
                <a:lumOff val="50000"/>
              </a:schemeClr>
            </a:solidFill>
            <a:prstDash val="sysDash"/>
            <a:miter lim="800000"/>
            <a:headEnd type="none" w="med" len="med"/>
            <a:tailEnd type="none" w="med" len="med"/>
          </a:ln>
          <a:effectLst/>
        </p:spPr>
      </p:cxnSp>
      <p:sp>
        <p:nvSpPr>
          <p:cNvPr id="176" name="Rectangle 7">
            <a:extLst>
              <a:ext uri="{FF2B5EF4-FFF2-40B4-BE49-F238E27FC236}">
                <a16:creationId xmlns:a16="http://schemas.microsoft.com/office/drawing/2014/main" id="{07003DF2-6962-4CB5-A9AD-6DBBE90E4BC2}"/>
              </a:ext>
            </a:extLst>
          </p:cNvPr>
          <p:cNvSpPr>
            <a:spLocks noChangeArrowheads="1"/>
          </p:cNvSpPr>
          <p:nvPr/>
        </p:nvSpPr>
        <p:spPr bwMode="auto">
          <a:xfrm>
            <a:off x="353644" y="1985483"/>
            <a:ext cx="455612" cy="277813"/>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200</a:t>
            </a:r>
          </a:p>
        </p:txBody>
      </p:sp>
      <p:sp>
        <p:nvSpPr>
          <p:cNvPr id="177" name="Rectangle 7">
            <a:extLst>
              <a:ext uri="{FF2B5EF4-FFF2-40B4-BE49-F238E27FC236}">
                <a16:creationId xmlns:a16="http://schemas.microsoft.com/office/drawing/2014/main" id="{F3DEED27-F0E8-4704-A02D-50AEA245515D}"/>
              </a:ext>
            </a:extLst>
          </p:cNvPr>
          <p:cNvSpPr>
            <a:spLocks noChangeArrowheads="1"/>
          </p:cNvSpPr>
          <p:nvPr/>
        </p:nvSpPr>
        <p:spPr bwMode="auto">
          <a:xfrm>
            <a:off x="353644" y="3617433"/>
            <a:ext cx="455612" cy="277813"/>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100</a:t>
            </a:r>
          </a:p>
        </p:txBody>
      </p:sp>
      <p:sp>
        <p:nvSpPr>
          <p:cNvPr id="178" name="Rectangle 7">
            <a:extLst>
              <a:ext uri="{FF2B5EF4-FFF2-40B4-BE49-F238E27FC236}">
                <a16:creationId xmlns:a16="http://schemas.microsoft.com/office/drawing/2014/main" id="{10F694B2-B9A3-41DE-959B-24396A1309A7}"/>
              </a:ext>
            </a:extLst>
          </p:cNvPr>
          <p:cNvSpPr>
            <a:spLocks noChangeArrowheads="1"/>
          </p:cNvSpPr>
          <p:nvPr/>
        </p:nvSpPr>
        <p:spPr bwMode="auto">
          <a:xfrm>
            <a:off x="353644" y="4449283"/>
            <a:ext cx="455612" cy="276225"/>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50</a:t>
            </a:r>
          </a:p>
        </p:txBody>
      </p:sp>
      <p:sp>
        <p:nvSpPr>
          <p:cNvPr id="179" name="Rectangle 7">
            <a:extLst>
              <a:ext uri="{FF2B5EF4-FFF2-40B4-BE49-F238E27FC236}">
                <a16:creationId xmlns:a16="http://schemas.microsoft.com/office/drawing/2014/main" id="{78FE4518-34A7-43BC-A2A7-E22799C9539F}"/>
              </a:ext>
            </a:extLst>
          </p:cNvPr>
          <p:cNvSpPr>
            <a:spLocks noChangeArrowheads="1"/>
          </p:cNvSpPr>
          <p:nvPr/>
        </p:nvSpPr>
        <p:spPr bwMode="auto">
          <a:xfrm>
            <a:off x="356819" y="5284308"/>
            <a:ext cx="461962" cy="277813"/>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0</a:t>
            </a:r>
          </a:p>
        </p:txBody>
      </p:sp>
      <p:sp>
        <p:nvSpPr>
          <p:cNvPr id="180" name="Rectangle 7">
            <a:extLst>
              <a:ext uri="{FF2B5EF4-FFF2-40B4-BE49-F238E27FC236}">
                <a16:creationId xmlns:a16="http://schemas.microsoft.com/office/drawing/2014/main" id="{208B00AC-8C2B-49E3-90D6-F02FB49A7C41}"/>
              </a:ext>
            </a:extLst>
          </p:cNvPr>
          <p:cNvSpPr>
            <a:spLocks noChangeArrowheads="1"/>
          </p:cNvSpPr>
          <p:nvPr/>
        </p:nvSpPr>
        <p:spPr bwMode="auto">
          <a:xfrm>
            <a:off x="8902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a:t>
            </a:r>
          </a:p>
        </p:txBody>
      </p:sp>
      <p:sp>
        <p:nvSpPr>
          <p:cNvPr id="181" name="Rectangle 7">
            <a:extLst>
              <a:ext uri="{FF2B5EF4-FFF2-40B4-BE49-F238E27FC236}">
                <a16:creationId xmlns:a16="http://schemas.microsoft.com/office/drawing/2014/main" id="{63213888-56DC-463F-83A9-BDDAD75282C8}"/>
              </a:ext>
            </a:extLst>
          </p:cNvPr>
          <p:cNvSpPr>
            <a:spLocks noChangeArrowheads="1"/>
          </p:cNvSpPr>
          <p:nvPr/>
        </p:nvSpPr>
        <p:spPr bwMode="auto">
          <a:xfrm>
            <a:off x="11823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6</a:t>
            </a:r>
          </a:p>
        </p:txBody>
      </p:sp>
      <p:sp>
        <p:nvSpPr>
          <p:cNvPr id="182" name="Rectangle 7">
            <a:extLst>
              <a:ext uri="{FF2B5EF4-FFF2-40B4-BE49-F238E27FC236}">
                <a16:creationId xmlns:a16="http://schemas.microsoft.com/office/drawing/2014/main" id="{0C62202B-87E7-4FDA-B94A-BC587D7285DD}"/>
              </a:ext>
            </a:extLst>
          </p:cNvPr>
          <p:cNvSpPr>
            <a:spLocks noChangeArrowheads="1"/>
          </p:cNvSpPr>
          <p:nvPr/>
        </p:nvSpPr>
        <p:spPr bwMode="auto">
          <a:xfrm>
            <a:off x="2719019" y="5689121"/>
            <a:ext cx="1854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200" dirty="0">
                <a:solidFill>
                  <a:schemeClr val="tx1">
                    <a:lumMod val="75000"/>
                    <a:lumOff val="25000"/>
                  </a:schemeClr>
                </a:solidFill>
                <a:latin typeface="Arial Narrow" panose="020B0606020202030204" pitchFamily="34" charset="0"/>
                <a:cs typeface="Arial" panose="020B0604020202020204" pitchFamily="34" charset="0"/>
              </a:rPr>
              <a:t>Age in Years</a:t>
            </a:r>
          </a:p>
        </p:txBody>
      </p:sp>
      <p:sp>
        <p:nvSpPr>
          <p:cNvPr id="183" name="Rectangle 7">
            <a:extLst>
              <a:ext uri="{FF2B5EF4-FFF2-40B4-BE49-F238E27FC236}">
                <a16:creationId xmlns:a16="http://schemas.microsoft.com/office/drawing/2014/main" id="{679C31BA-F869-4A65-9BF6-37D2EBEBCFEF}"/>
              </a:ext>
            </a:extLst>
          </p:cNvPr>
          <p:cNvSpPr>
            <a:spLocks noChangeArrowheads="1"/>
          </p:cNvSpPr>
          <p:nvPr/>
        </p:nvSpPr>
        <p:spPr bwMode="auto">
          <a:xfrm rot="16200000">
            <a:off x="-948106" y="3714271"/>
            <a:ext cx="2524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91281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91281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9128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9128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200">
                <a:solidFill>
                  <a:schemeClr val="tx1">
                    <a:lumMod val="75000"/>
                    <a:lumOff val="25000"/>
                  </a:schemeClr>
                </a:solidFill>
                <a:latin typeface="Arial Narrow" panose="020B0606020202030204" pitchFamily="34" charset="0"/>
                <a:cs typeface="Arial" panose="020B0604020202020204" pitchFamily="34" charset="0"/>
              </a:rPr>
              <a:t>Cumulative LDL-C (mmoL)</a:t>
            </a:r>
          </a:p>
        </p:txBody>
      </p:sp>
      <p:cxnSp>
        <p:nvCxnSpPr>
          <p:cNvPr id="184" name="Straight Connector 183">
            <a:extLst>
              <a:ext uri="{FF2B5EF4-FFF2-40B4-BE49-F238E27FC236}">
                <a16:creationId xmlns:a16="http://schemas.microsoft.com/office/drawing/2014/main" id="{2D9BA408-EA8C-462F-B82A-DB3044EAC81E}"/>
              </a:ext>
            </a:extLst>
          </p:cNvPr>
          <p:cNvCxnSpPr/>
          <p:nvPr/>
        </p:nvCxnSpPr>
        <p:spPr>
          <a:xfrm rot="5400000">
            <a:off x="-915563" y="3762690"/>
            <a:ext cx="3482975" cy="1588"/>
          </a:xfrm>
          <a:prstGeom prst="line">
            <a:avLst/>
          </a:prstGeom>
          <a:noFill/>
          <a:ln w="19050" cap="flat" cmpd="sng" algn="ctr">
            <a:solidFill>
              <a:sysClr val="windowText" lastClr="000000">
                <a:lumMod val="50000"/>
                <a:lumOff val="50000"/>
              </a:sysClr>
            </a:solidFill>
            <a:prstDash val="solid"/>
            <a:miter lim="800000"/>
          </a:ln>
          <a:effectLst/>
        </p:spPr>
      </p:cxnSp>
      <p:sp>
        <p:nvSpPr>
          <p:cNvPr id="185" name="Line 24">
            <a:extLst>
              <a:ext uri="{FF2B5EF4-FFF2-40B4-BE49-F238E27FC236}">
                <a16:creationId xmlns:a16="http://schemas.microsoft.com/office/drawing/2014/main" id="{FDB2CFC0-C397-4C6B-8778-B3B1929F6DD3}"/>
              </a:ext>
            </a:extLst>
          </p:cNvPr>
          <p:cNvSpPr>
            <a:spLocks noChangeShapeType="1"/>
          </p:cNvSpPr>
          <p:nvPr/>
        </p:nvSpPr>
        <p:spPr bwMode="auto">
          <a:xfrm flipH="1">
            <a:off x="823544" y="4595333"/>
            <a:ext cx="591026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86" name="Line 24">
            <a:extLst>
              <a:ext uri="{FF2B5EF4-FFF2-40B4-BE49-F238E27FC236}">
                <a16:creationId xmlns:a16="http://schemas.microsoft.com/office/drawing/2014/main" id="{63EECC2E-A9C0-4227-9662-C6FC1AD56D48}"/>
              </a:ext>
            </a:extLst>
          </p:cNvPr>
          <p:cNvSpPr>
            <a:spLocks noChangeShapeType="1"/>
          </p:cNvSpPr>
          <p:nvPr/>
        </p:nvSpPr>
        <p:spPr bwMode="auto">
          <a:xfrm rot="16200000" flipH="1">
            <a:off x="10592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87" name="Line 24">
            <a:extLst>
              <a:ext uri="{FF2B5EF4-FFF2-40B4-BE49-F238E27FC236}">
                <a16:creationId xmlns:a16="http://schemas.microsoft.com/office/drawing/2014/main" id="{F1AE5202-0D86-4A60-BDF0-A54D7534B6F5}"/>
              </a:ext>
            </a:extLst>
          </p:cNvPr>
          <p:cNvSpPr>
            <a:spLocks noChangeShapeType="1"/>
          </p:cNvSpPr>
          <p:nvPr/>
        </p:nvSpPr>
        <p:spPr bwMode="auto">
          <a:xfrm rot="16200000" flipH="1">
            <a:off x="13545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88" name="Rectangle 7">
            <a:extLst>
              <a:ext uri="{FF2B5EF4-FFF2-40B4-BE49-F238E27FC236}">
                <a16:creationId xmlns:a16="http://schemas.microsoft.com/office/drawing/2014/main" id="{E82C6F2A-34CF-4ABC-BB28-493ACF23A60D}"/>
              </a:ext>
            </a:extLst>
          </p:cNvPr>
          <p:cNvSpPr>
            <a:spLocks noChangeArrowheads="1"/>
          </p:cNvSpPr>
          <p:nvPr/>
        </p:nvSpPr>
        <p:spPr bwMode="auto">
          <a:xfrm>
            <a:off x="609231" y="5492271"/>
            <a:ext cx="407988"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0</a:t>
            </a:r>
          </a:p>
        </p:txBody>
      </p:sp>
      <p:sp>
        <p:nvSpPr>
          <p:cNvPr id="189" name="Rectangle 7">
            <a:extLst>
              <a:ext uri="{FF2B5EF4-FFF2-40B4-BE49-F238E27FC236}">
                <a16:creationId xmlns:a16="http://schemas.microsoft.com/office/drawing/2014/main" id="{54790023-794C-42F8-ADD6-E37DE76410A5}"/>
              </a:ext>
            </a:extLst>
          </p:cNvPr>
          <p:cNvSpPr>
            <a:spLocks noChangeArrowheads="1"/>
          </p:cNvSpPr>
          <p:nvPr/>
        </p:nvSpPr>
        <p:spPr bwMode="auto">
          <a:xfrm>
            <a:off x="363169" y="2795108"/>
            <a:ext cx="457200" cy="276225"/>
          </a:xfrm>
          <a:prstGeom prst="rect">
            <a:avLst/>
          </a:prstGeom>
          <a:noFill/>
          <a:ln w="9525">
            <a:noFill/>
            <a:miter lim="800000"/>
            <a:headEnd/>
            <a:tailEnd/>
          </a:ln>
        </p:spPr>
        <p:txBody>
          <a:bodyPr>
            <a:spAutoFit/>
          </a:bodyPr>
          <a:lstStyle/>
          <a:p>
            <a:pPr algn="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150</a:t>
            </a:r>
          </a:p>
        </p:txBody>
      </p:sp>
      <p:sp>
        <p:nvSpPr>
          <p:cNvPr id="190" name="Line 24">
            <a:extLst>
              <a:ext uri="{FF2B5EF4-FFF2-40B4-BE49-F238E27FC236}">
                <a16:creationId xmlns:a16="http://schemas.microsoft.com/office/drawing/2014/main" id="{A8888A5E-7D3E-41CC-9DFC-303911044B22}"/>
              </a:ext>
            </a:extLst>
          </p:cNvPr>
          <p:cNvSpPr>
            <a:spLocks noChangeShapeType="1"/>
          </p:cNvSpPr>
          <p:nvPr/>
        </p:nvSpPr>
        <p:spPr bwMode="auto">
          <a:xfrm flipH="1">
            <a:off x="823544" y="3782533"/>
            <a:ext cx="591026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91" name="Line 24">
            <a:extLst>
              <a:ext uri="{FF2B5EF4-FFF2-40B4-BE49-F238E27FC236}">
                <a16:creationId xmlns:a16="http://schemas.microsoft.com/office/drawing/2014/main" id="{F279AB0D-75FC-4598-93A1-F21B664BB08C}"/>
              </a:ext>
            </a:extLst>
          </p:cNvPr>
          <p:cNvSpPr>
            <a:spLocks noChangeShapeType="1"/>
          </p:cNvSpPr>
          <p:nvPr/>
        </p:nvSpPr>
        <p:spPr bwMode="auto">
          <a:xfrm flipH="1">
            <a:off x="823544" y="2144233"/>
            <a:ext cx="591026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92" name="Up Arrow 55">
            <a:extLst>
              <a:ext uri="{FF2B5EF4-FFF2-40B4-BE49-F238E27FC236}">
                <a16:creationId xmlns:a16="http://schemas.microsoft.com/office/drawing/2014/main" id="{DA885F0F-D106-47B4-9543-B7C63CE468F6}"/>
              </a:ext>
            </a:extLst>
          </p:cNvPr>
          <p:cNvSpPr/>
          <p:nvPr/>
        </p:nvSpPr>
        <p:spPr>
          <a:xfrm>
            <a:off x="7270381" y="2110896"/>
            <a:ext cx="146050" cy="685800"/>
          </a:xfrm>
          <a:prstGeom prst="upArrow">
            <a:avLst/>
          </a:prstGeom>
          <a:gradFill flip="none" rotWithShape="1">
            <a:gsLst>
              <a:gs pos="0">
                <a:srgbClr val="0A5C7E">
                  <a:shade val="30000"/>
                  <a:satMod val="115000"/>
                </a:srgbClr>
              </a:gs>
              <a:gs pos="50000">
                <a:srgbClr val="0A5C7E">
                  <a:shade val="67500"/>
                  <a:satMod val="115000"/>
                </a:srgbClr>
              </a:gs>
              <a:gs pos="100000">
                <a:srgbClr val="0A5C7E">
                  <a:shade val="100000"/>
                  <a:satMod val="115000"/>
                </a:srgbClr>
              </a:gs>
            </a:gsLst>
            <a:lin ang="16200000" scaled="1"/>
            <a:tileRect/>
          </a:gra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3" name="Down Arrow 57">
            <a:extLst>
              <a:ext uri="{FF2B5EF4-FFF2-40B4-BE49-F238E27FC236}">
                <a16:creationId xmlns:a16="http://schemas.microsoft.com/office/drawing/2014/main" id="{33FB2344-5916-4BDB-ABC1-4BAD2042DE02}"/>
              </a:ext>
            </a:extLst>
          </p:cNvPr>
          <p:cNvSpPr/>
          <p:nvPr/>
        </p:nvSpPr>
        <p:spPr>
          <a:xfrm>
            <a:off x="7264031" y="2949096"/>
            <a:ext cx="152400" cy="1244600"/>
          </a:xfrm>
          <a:prstGeom prst="downArrow">
            <a:avLst/>
          </a:prstGeom>
          <a:gradFill flip="none" rotWithShape="1">
            <a:gsLst>
              <a:gs pos="0">
                <a:srgbClr val="0A5C7E">
                  <a:shade val="30000"/>
                  <a:satMod val="115000"/>
                </a:srgbClr>
              </a:gs>
              <a:gs pos="50000">
                <a:srgbClr val="0A5C7E">
                  <a:shade val="67500"/>
                  <a:satMod val="115000"/>
                </a:srgbClr>
              </a:gs>
              <a:gs pos="100000">
                <a:srgbClr val="0A5C7E">
                  <a:shade val="100000"/>
                  <a:satMod val="115000"/>
                </a:srgbClr>
              </a:gs>
            </a:gsLst>
            <a:lin ang="5400000" scaled="1"/>
            <a:tileRect/>
          </a:gra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4" name="Rectangle 7">
            <a:extLst>
              <a:ext uri="{FF2B5EF4-FFF2-40B4-BE49-F238E27FC236}">
                <a16:creationId xmlns:a16="http://schemas.microsoft.com/office/drawing/2014/main" id="{910DDDA8-2FEA-44E9-ACF1-B9D62BCC8F49}"/>
              </a:ext>
            </a:extLst>
          </p:cNvPr>
          <p:cNvSpPr>
            <a:spLocks noChangeArrowheads="1"/>
          </p:cNvSpPr>
          <p:nvPr/>
        </p:nvSpPr>
        <p:spPr bwMode="auto">
          <a:xfrm>
            <a:off x="7522794" y="2353783"/>
            <a:ext cx="19589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en-CA" altLang="en-US" sz="1200" dirty="0">
                <a:solidFill>
                  <a:srgbClr val="000000"/>
                </a:solidFill>
                <a:latin typeface="Arial Narrow" panose="020B0606020202030204" pitchFamily="34" charset="0"/>
                <a:cs typeface="Arial" panose="020B0604020202020204" pitchFamily="34" charset="0"/>
              </a:rPr>
              <a:t>Female Gender</a:t>
            </a:r>
          </a:p>
        </p:txBody>
      </p:sp>
      <p:sp>
        <p:nvSpPr>
          <p:cNvPr id="195" name="Freeform 63">
            <a:extLst>
              <a:ext uri="{FF2B5EF4-FFF2-40B4-BE49-F238E27FC236}">
                <a16:creationId xmlns:a16="http://schemas.microsoft.com/office/drawing/2014/main" id="{2B491854-1DC7-4D89-A182-F882DC221FFC}"/>
              </a:ext>
            </a:extLst>
          </p:cNvPr>
          <p:cNvSpPr/>
          <p:nvPr/>
        </p:nvSpPr>
        <p:spPr>
          <a:xfrm>
            <a:off x="853706" y="2820508"/>
            <a:ext cx="5257800" cy="2611438"/>
          </a:xfrm>
          <a:custGeom>
            <a:avLst/>
            <a:gdLst>
              <a:gd name="connsiteX0" fmla="*/ 0 w 5257800"/>
              <a:gd name="connsiteY0" fmla="*/ 2611120 h 2611120"/>
              <a:gd name="connsiteX1" fmla="*/ 198120 w 5257800"/>
              <a:gd name="connsiteY1" fmla="*/ 2545080 h 2611120"/>
              <a:gd name="connsiteX2" fmla="*/ 381000 w 5257800"/>
              <a:gd name="connsiteY2" fmla="*/ 2479040 h 2611120"/>
              <a:gd name="connsiteX3" fmla="*/ 523240 w 5257800"/>
              <a:gd name="connsiteY3" fmla="*/ 2423160 h 2611120"/>
              <a:gd name="connsiteX4" fmla="*/ 655320 w 5257800"/>
              <a:gd name="connsiteY4" fmla="*/ 2372360 h 2611120"/>
              <a:gd name="connsiteX5" fmla="*/ 939800 w 5257800"/>
              <a:gd name="connsiteY5" fmla="*/ 2286000 h 2611120"/>
              <a:gd name="connsiteX6" fmla="*/ 1102360 w 5257800"/>
              <a:gd name="connsiteY6" fmla="*/ 2219960 h 2611120"/>
              <a:gd name="connsiteX7" fmla="*/ 1264920 w 5257800"/>
              <a:gd name="connsiteY7" fmla="*/ 2174240 h 2611120"/>
              <a:gd name="connsiteX8" fmla="*/ 1366520 w 5257800"/>
              <a:gd name="connsiteY8" fmla="*/ 2143760 h 2611120"/>
              <a:gd name="connsiteX9" fmla="*/ 1564640 w 5257800"/>
              <a:gd name="connsiteY9" fmla="*/ 2052320 h 2611120"/>
              <a:gd name="connsiteX10" fmla="*/ 1727200 w 5257800"/>
              <a:gd name="connsiteY10" fmla="*/ 1965960 h 2611120"/>
              <a:gd name="connsiteX11" fmla="*/ 2169160 w 5257800"/>
              <a:gd name="connsiteY11" fmla="*/ 1783080 h 2611120"/>
              <a:gd name="connsiteX12" fmla="*/ 2499360 w 5257800"/>
              <a:gd name="connsiteY12" fmla="*/ 1605280 h 2611120"/>
              <a:gd name="connsiteX13" fmla="*/ 2941320 w 5257800"/>
              <a:gd name="connsiteY13" fmla="*/ 1391920 h 2611120"/>
              <a:gd name="connsiteX14" fmla="*/ 3332480 w 5257800"/>
              <a:gd name="connsiteY14" fmla="*/ 1183640 h 2611120"/>
              <a:gd name="connsiteX15" fmla="*/ 3693160 w 5257800"/>
              <a:gd name="connsiteY15" fmla="*/ 965200 h 2611120"/>
              <a:gd name="connsiteX16" fmla="*/ 4043680 w 5257800"/>
              <a:gd name="connsiteY16" fmla="*/ 746760 h 2611120"/>
              <a:gd name="connsiteX17" fmla="*/ 4373880 w 5257800"/>
              <a:gd name="connsiteY17" fmla="*/ 553720 h 2611120"/>
              <a:gd name="connsiteX18" fmla="*/ 4632960 w 5257800"/>
              <a:gd name="connsiteY18" fmla="*/ 381000 h 2611120"/>
              <a:gd name="connsiteX19" fmla="*/ 5019040 w 5257800"/>
              <a:gd name="connsiteY19" fmla="*/ 147320 h 2611120"/>
              <a:gd name="connsiteX20" fmla="*/ 5257800 w 5257800"/>
              <a:gd name="connsiteY20" fmla="*/ 0 h 2611120"/>
              <a:gd name="connsiteX21" fmla="*/ 5257800 w 5257800"/>
              <a:gd name="connsiteY21" fmla="*/ 0 h 2611120"/>
              <a:gd name="connsiteX22" fmla="*/ 5257800 w 5257800"/>
              <a:gd name="connsiteY22" fmla="*/ 0 h 26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57800" h="2611120">
                <a:moveTo>
                  <a:pt x="0" y="2611120"/>
                </a:moveTo>
                <a:lnTo>
                  <a:pt x="198120" y="2545080"/>
                </a:lnTo>
                <a:cubicBezTo>
                  <a:pt x="261620" y="2523067"/>
                  <a:pt x="326813" y="2499360"/>
                  <a:pt x="381000" y="2479040"/>
                </a:cubicBezTo>
                <a:cubicBezTo>
                  <a:pt x="435187" y="2458720"/>
                  <a:pt x="477520" y="2440940"/>
                  <a:pt x="523240" y="2423160"/>
                </a:cubicBezTo>
                <a:cubicBezTo>
                  <a:pt x="568960" y="2405380"/>
                  <a:pt x="585893" y="2395220"/>
                  <a:pt x="655320" y="2372360"/>
                </a:cubicBezTo>
                <a:cubicBezTo>
                  <a:pt x="724747" y="2349500"/>
                  <a:pt x="865293" y="2311400"/>
                  <a:pt x="939800" y="2286000"/>
                </a:cubicBezTo>
                <a:cubicBezTo>
                  <a:pt x="1014307" y="2260600"/>
                  <a:pt x="1048173" y="2238587"/>
                  <a:pt x="1102360" y="2219960"/>
                </a:cubicBezTo>
                <a:cubicBezTo>
                  <a:pt x="1156547" y="2201333"/>
                  <a:pt x="1264920" y="2174240"/>
                  <a:pt x="1264920" y="2174240"/>
                </a:cubicBezTo>
                <a:cubicBezTo>
                  <a:pt x="1308947" y="2161540"/>
                  <a:pt x="1316567" y="2164080"/>
                  <a:pt x="1366520" y="2143760"/>
                </a:cubicBezTo>
                <a:cubicBezTo>
                  <a:pt x="1416473" y="2123440"/>
                  <a:pt x="1504527" y="2081953"/>
                  <a:pt x="1564640" y="2052320"/>
                </a:cubicBezTo>
                <a:cubicBezTo>
                  <a:pt x="1624753" y="2022687"/>
                  <a:pt x="1626447" y="2010833"/>
                  <a:pt x="1727200" y="1965960"/>
                </a:cubicBezTo>
                <a:cubicBezTo>
                  <a:pt x="1827953" y="1921087"/>
                  <a:pt x="2040467" y="1843193"/>
                  <a:pt x="2169160" y="1783080"/>
                </a:cubicBezTo>
                <a:cubicBezTo>
                  <a:pt x="2297853" y="1722967"/>
                  <a:pt x="2370667" y="1670473"/>
                  <a:pt x="2499360" y="1605280"/>
                </a:cubicBezTo>
                <a:cubicBezTo>
                  <a:pt x="2628053" y="1540087"/>
                  <a:pt x="2802467" y="1462193"/>
                  <a:pt x="2941320" y="1391920"/>
                </a:cubicBezTo>
                <a:cubicBezTo>
                  <a:pt x="3080173" y="1321647"/>
                  <a:pt x="3207173" y="1254760"/>
                  <a:pt x="3332480" y="1183640"/>
                </a:cubicBezTo>
                <a:cubicBezTo>
                  <a:pt x="3457787" y="1112520"/>
                  <a:pt x="3693160" y="965200"/>
                  <a:pt x="3693160" y="965200"/>
                </a:cubicBezTo>
                <a:lnTo>
                  <a:pt x="4043680" y="746760"/>
                </a:lnTo>
                <a:cubicBezTo>
                  <a:pt x="4157133" y="678180"/>
                  <a:pt x="4275667" y="614680"/>
                  <a:pt x="4373880" y="553720"/>
                </a:cubicBezTo>
                <a:cubicBezTo>
                  <a:pt x="4472093" y="492760"/>
                  <a:pt x="4525433" y="448733"/>
                  <a:pt x="4632960" y="381000"/>
                </a:cubicBezTo>
                <a:cubicBezTo>
                  <a:pt x="4740487" y="313267"/>
                  <a:pt x="5019040" y="147320"/>
                  <a:pt x="5019040" y="147320"/>
                </a:cubicBezTo>
                <a:lnTo>
                  <a:pt x="5257800" y="0"/>
                </a:lnTo>
                <a:lnTo>
                  <a:pt x="5257800" y="0"/>
                </a:lnTo>
                <a:lnTo>
                  <a:pt x="5257800" y="0"/>
                </a:lnTo>
              </a:path>
            </a:pathLst>
          </a:custGeom>
          <a:noFill/>
          <a:ln w="50800" cap="flat" cmpd="sng" algn="ctr">
            <a:solidFill>
              <a:schemeClr val="accent2">
                <a:lumMod val="75000"/>
              </a:schemeClr>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6" name="Freeform 64">
            <a:extLst>
              <a:ext uri="{FF2B5EF4-FFF2-40B4-BE49-F238E27FC236}">
                <a16:creationId xmlns:a16="http://schemas.microsoft.com/office/drawing/2014/main" id="{DEDB5A2F-83B6-427D-B6E8-C72C73FBFB3D}"/>
              </a:ext>
            </a:extLst>
          </p:cNvPr>
          <p:cNvSpPr/>
          <p:nvPr/>
        </p:nvSpPr>
        <p:spPr>
          <a:xfrm>
            <a:off x="867994" y="2744308"/>
            <a:ext cx="5218112" cy="2671763"/>
          </a:xfrm>
          <a:custGeom>
            <a:avLst/>
            <a:gdLst>
              <a:gd name="connsiteX0" fmla="*/ 0 w 5217160"/>
              <a:gd name="connsiteY0" fmla="*/ 2672080 h 2672080"/>
              <a:gd name="connsiteX1" fmla="*/ 233680 w 5217160"/>
              <a:gd name="connsiteY1" fmla="*/ 2504440 h 2672080"/>
              <a:gd name="connsiteX2" fmla="*/ 462280 w 5217160"/>
              <a:gd name="connsiteY2" fmla="*/ 2306320 h 2672080"/>
              <a:gd name="connsiteX3" fmla="*/ 660400 w 5217160"/>
              <a:gd name="connsiteY3" fmla="*/ 2148840 h 2672080"/>
              <a:gd name="connsiteX4" fmla="*/ 828040 w 5217160"/>
              <a:gd name="connsiteY4" fmla="*/ 2011680 h 2672080"/>
              <a:gd name="connsiteX5" fmla="*/ 985520 w 5217160"/>
              <a:gd name="connsiteY5" fmla="*/ 1910080 h 2672080"/>
              <a:gd name="connsiteX6" fmla="*/ 1219200 w 5217160"/>
              <a:gd name="connsiteY6" fmla="*/ 1788160 h 2672080"/>
              <a:gd name="connsiteX7" fmla="*/ 1366520 w 5217160"/>
              <a:gd name="connsiteY7" fmla="*/ 1722120 h 2672080"/>
              <a:gd name="connsiteX8" fmla="*/ 1569720 w 5217160"/>
              <a:gd name="connsiteY8" fmla="*/ 1620520 h 2672080"/>
              <a:gd name="connsiteX9" fmla="*/ 1823720 w 5217160"/>
              <a:gd name="connsiteY9" fmla="*/ 1498600 h 2672080"/>
              <a:gd name="connsiteX10" fmla="*/ 2280920 w 5217160"/>
              <a:gd name="connsiteY10" fmla="*/ 1285240 h 2672080"/>
              <a:gd name="connsiteX11" fmla="*/ 2473960 w 5217160"/>
              <a:gd name="connsiteY11" fmla="*/ 1203960 h 2672080"/>
              <a:gd name="connsiteX12" fmla="*/ 2814320 w 5217160"/>
              <a:gd name="connsiteY12" fmla="*/ 1066800 h 2672080"/>
              <a:gd name="connsiteX13" fmla="*/ 3068320 w 5217160"/>
              <a:gd name="connsiteY13" fmla="*/ 949960 h 2672080"/>
              <a:gd name="connsiteX14" fmla="*/ 3241040 w 5217160"/>
              <a:gd name="connsiteY14" fmla="*/ 883920 h 2672080"/>
              <a:gd name="connsiteX15" fmla="*/ 3469640 w 5217160"/>
              <a:gd name="connsiteY15" fmla="*/ 777240 h 2672080"/>
              <a:gd name="connsiteX16" fmla="*/ 3784600 w 5217160"/>
              <a:gd name="connsiteY16" fmla="*/ 645160 h 2672080"/>
              <a:gd name="connsiteX17" fmla="*/ 4089400 w 5217160"/>
              <a:gd name="connsiteY17" fmla="*/ 513080 h 2672080"/>
              <a:gd name="connsiteX18" fmla="*/ 4318000 w 5217160"/>
              <a:gd name="connsiteY18" fmla="*/ 411480 h 2672080"/>
              <a:gd name="connsiteX19" fmla="*/ 4551680 w 5217160"/>
              <a:gd name="connsiteY19" fmla="*/ 314960 h 2672080"/>
              <a:gd name="connsiteX20" fmla="*/ 4759960 w 5217160"/>
              <a:gd name="connsiteY20" fmla="*/ 208280 h 2672080"/>
              <a:gd name="connsiteX21" fmla="*/ 5059680 w 5217160"/>
              <a:gd name="connsiteY21" fmla="*/ 81280 h 2672080"/>
              <a:gd name="connsiteX22" fmla="*/ 5181600 w 5217160"/>
              <a:gd name="connsiteY22" fmla="*/ 30480 h 2672080"/>
              <a:gd name="connsiteX23" fmla="*/ 5217160 w 5217160"/>
              <a:gd name="connsiteY23" fmla="*/ 0 h 2672080"/>
              <a:gd name="connsiteX24" fmla="*/ 5217160 w 5217160"/>
              <a:gd name="connsiteY24" fmla="*/ 0 h 2672080"/>
              <a:gd name="connsiteX25" fmla="*/ 5217160 w 5217160"/>
              <a:gd name="connsiteY25" fmla="*/ 0 h 267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17160" h="2672080">
                <a:moveTo>
                  <a:pt x="0" y="2672080"/>
                </a:moveTo>
                <a:cubicBezTo>
                  <a:pt x="78316" y="2618740"/>
                  <a:pt x="156633" y="2565400"/>
                  <a:pt x="233680" y="2504440"/>
                </a:cubicBezTo>
                <a:cubicBezTo>
                  <a:pt x="310727" y="2443480"/>
                  <a:pt x="391160" y="2365587"/>
                  <a:pt x="462280" y="2306320"/>
                </a:cubicBezTo>
                <a:cubicBezTo>
                  <a:pt x="533400" y="2247053"/>
                  <a:pt x="599440" y="2197947"/>
                  <a:pt x="660400" y="2148840"/>
                </a:cubicBezTo>
                <a:cubicBezTo>
                  <a:pt x="721360" y="2099733"/>
                  <a:pt x="773853" y="2051473"/>
                  <a:pt x="828040" y="2011680"/>
                </a:cubicBezTo>
                <a:cubicBezTo>
                  <a:pt x="882227" y="1971887"/>
                  <a:pt x="920327" y="1947333"/>
                  <a:pt x="985520" y="1910080"/>
                </a:cubicBezTo>
                <a:cubicBezTo>
                  <a:pt x="1050713" y="1872827"/>
                  <a:pt x="1155700" y="1819487"/>
                  <a:pt x="1219200" y="1788160"/>
                </a:cubicBezTo>
                <a:cubicBezTo>
                  <a:pt x="1282700" y="1756833"/>
                  <a:pt x="1308100" y="1750060"/>
                  <a:pt x="1366520" y="1722120"/>
                </a:cubicBezTo>
                <a:cubicBezTo>
                  <a:pt x="1424940" y="1694180"/>
                  <a:pt x="1493520" y="1657773"/>
                  <a:pt x="1569720" y="1620520"/>
                </a:cubicBezTo>
                <a:lnTo>
                  <a:pt x="1823720" y="1498600"/>
                </a:lnTo>
                <a:lnTo>
                  <a:pt x="2280920" y="1285240"/>
                </a:lnTo>
                <a:cubicBezTo>
                  <a:pt x="2389293" y="1236133"/>
                  <a:pt x="2473960" y="1203960"/>
                  <a:pt x="2473960" y="1203960"/>
                </a:cubicBezTo>
                <a:cubicBezTo>
                  <a:pt x="2562860" y="1167553"/>
                  <a:pt x="2715260" y="1109133"/>
                  <a:pt x="2814320" y="1066800"/>
                </a:cubicBezTo>
                <a:cubicBezTo>
                  <a:pt x="2913380" y="1024467"/>
                  <a:pt x="2997200" y="980440"/>
                  <a:pt x="3068320" y="949960"/>
                </a:cubicBezTo>
                <a:cubicBezTo>
                  <a:pt x="3139440" y="919480"/>
                  <a:pt x="3174153" y="912707"/>
                  <a:pt x="3241040" y="883920"/>
                </a:cubicBezTo>
                <a:cubicBezTo>
                  <a:pt x="3307927" y="855133"/>
                  <a:pt x="3379047" y="817033"/>
                  <a:pt x="3469640" y="777240"/>
                </a:cubicBezTo>
                <a:cubicBezTo>
                  <a:pt x="3560233" y="737447"/>
                  <a:pt x="3784600" y="645160"/>
                  <a:pt x="3784600" y="645160"/>
                </a:cubicBezTo>
                <a:lnTo>
                  <a:pt x="4089400" y="513080"/>
                </a:lnTo>
                <a:lnTo>
                  <a:pt x="4318000" y="411480"/>
                </a:lnTo>
                <a:cubicBezTo>
                  <a:pt x="4395047" y="378460"/>
                  <a:pt x="4478020" y="348827"/>
                  <a:pt x="4551680" y="314960"/>
                </a:cubicBezTo>
                <a:cubicBezTo>
                  <a:pt x="4625340" y="281093"/>
                  <a:pt x="4675293" y="247227"/>
                  <a:pt x="4759960" y="208280"/>
                </a:cubicBezTo>
                <a:cubicBezTo>
                  <a:pt x="4844627" y="169333"/>
                  <a:pt x="5059680" y="81280"/>
                  <a:pt x="5059680" y="81280"/>
                </a:cubicBezTo>
                <a:cubicBezTo>
                  <a:pt x="5129953" y="51647"/>
                  <a:pt x="5155353" y="44027"/>
                  <a:pt x="5181600" y="30480"/>
                </a:cubicBezTo>
                <a:cubicBezTo>
                  <a:pt x="5207847" y="16933"/>
                  <a:pt x="5211233" y="5080"/>
                  <a:pt x="5217160" y="0"/>
                </a:cubicBezTo>
                <a:lnTo>
                  <a:pt x="5217160" y="0"/>
                </a:lnTo>
                <a:lnTo>
                  <a:pt x="5217160" y="0"/>
                </a:lnTo>
              </a:path>
            </a:pathLst>
          </a:custGeom>
          <a:noFill/>
          <a:ln w="50800" cap="flat" cmpd="sng" algn="ctr">
            <a:solidFill>
              <a:srgbClr val="F63724"/>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7" name="Freeform 65">
            <a:extLst>
              <a:ext uri="{FF2B5EF4-FFF2-40B4-BE49-F238E27FC236}">
                <a16:creationId xmlns:a16="http://schemas.microsoft.com/office/drawing/2014/main" id="{4D9E9383-3EEF-478A-9072-8D80125ED8ED}"/>
              </a:ext>
            </a:extLst>
          </p:cNvPr>
          <p:cNvSpPr/>
          <p:nvPr/>
        </p:nvSpPr>
        <p:spPr>
          <a:xfrm>
            <a:off x="867994" y="2555396"/>
            <a:ext cx="5218112" cy="2844800"/>
          </a:xfrm>
          <a:custGeom>
            <a:avLst/>
            <a:gdLst>
              <a:gd name="connsiteX0" fmla="*/ 0 w 5217160"/>
              <a:gd name="connsiteY0" fmla="*/ 2844800 h 2844800"/>
              <a:gd name="connsiteX1" fmla="*/ 218440 w 5217160"/>
              <a:gd name="connsiteY1" fmla="*/ 2702560 h 2844800"/>
              <a:gd name="connsiteX2" fmla="*/ 441960 w 5217160"/>
              <a:gd name="connsiteY2" fmla="*/ 2504440 h 2844800"/>
              <a:gd name="connsiteX3" fmla="*/ 645160 w 5217160"/>
              <a:gd name="connsiteY3" fmla="*/ 2336800 h 2844800"/>
              <a:gd name="connsiteX4" fmla="*/ 960120 w 5217160"/>
              <a:gd name="connsiteY4" fmla="*/ 2092960 h 2844800"/>
              <a:gd name="connsiteX5" fmla="*/ 1330960 w 5217160"/>
              <a:gd name="connsiteY5" fmla="*/ 1823720 h 2844800"/>
              <a:gd name="connsiteX6" fmla="*/ 1544320 w 5217160"/>
              <a:gd name="connsiteY6" fmla="*/ 1635760 h 2844800"/>
              <a:gd name="connsiteX7" fmla="*/ 1767840 w 5217160"/>
              <a:gd name="connsiteY7" fmla="*/ 1518920 h 2844800"/>
              <a:gd name="connsiteX8" fmla="*/ 2026920 w 5217160"/>
              <a:gd name="connsiteY8" fmla="*/ 1391920 h 2844800"/>
              <a:gd name="connsiteX9" fmla="*/ 2372360 w 5217160"/>
              <a:gd name="connsiteY9" fmla="*/ 1254760 h 2844800"/>
              <a:gd name="connsiteX10" fmla="*/ 3124200 w 5217160"/>
              <a:gd name="connsiteY10" fmla="*/ 924560 h 2844800"/>
              <a:gd name="connsiteX11" fmla="*/ 3571240 w 5217160"/>
              <a:gd name="connsiteY11" fmla="*/ 726440 h 2844800"/>
              <a:gd name="connsiteX12" fmla="*/ 3937000 w 5217160"/>
              <a:gd name="connsiteY12" fmla="*/ 563880 h 2844800"/>
              <a:gd name="connsiteX13" fmla="*/ 4353560 w 5217160"/>
              <a:gd name="connsiteY13" fmla="*/ 386080 h 2844800"/>
              <a:gd name="connsiteX14" fmla="*/ 4795520 w 5217160"/>
              <a:gd name="connsiteY14" fmla="*/ 193040 h 2844800"/>
              <a:gd name="connsiteX15" fmla="*/ 5024120 w 5217160"/>
              <a:gd name="connsiteY15" fmla="*/ 101600 h 2844800"/>
              <a:gd name="connsiteX16" fmla="*/ 5217160 w 5217160"/>
              <a:gd name="connsiteY16" fmla="*/ 0 h 2844800"/>
              <a:gd name="connsiteX17" fmla="*/ 5217160 w 5217160"/>
              <a:gd name="connsiteY17" fmla="*/ 0 h 2844800"/>
              <a:gd name="connsiteX18" fmla="*/ 5217160 w 5217160"/>
              <a:gd name="connsiteY18" fmla="*/ 0 h 2844800"/>
              <a:gd name="connsiteX19" fmla="*/ 5217160 w 5217160"/>
              <a:gd name="connsiteY19" fmla="*/ 0 h 2844800"/>
              <a:gd name="connsiteX20" fmla="*/ 5217160 w 5217160"/>
              <a:gd name="connsiteY20" fmla="*/ 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7160" h="2844800">
                <a:moveTo>
                  <a:pt x="0" y="2844800"/>
                </a:moveTo>
                <a:cubicBezTo>
                  <a:pt x="72390" y="2802043"/>
                  <a:pt x="144780" y="2759287"/>
                  <a:pt x="218440" y="2702560"/>
                </a:cubicBezTo>
                <a:cubicBezTo>
                  <a:pt x="292100" y="2645833"/>
                  <a:pt x="370840" y="2565400"/>
                  <a:pt x="441960" y="2504440"/>
                </a:cubicBezTo>
                <a:cubicBezTo>
                  <a:pt x="513080" y="2443480"/>
                  <a:pt x="558800" y="2405380"/>
                  <a:pt x="645160" y="2336800"/>
                </a:cubicBezTo>
                <a:cubicBezTo>
                  <a:pt x="731520" y="2268220"/>
                  <a:pt x="845820" y="2178473"/>
                  <a:pt x="960120" y="2092960"/>
                </a:cubicBezTo>
                <a:cubicBezTo>
                  <a:pt x="1074420" y="2007447"/>
                  <a:pt x="1233593" y="1899920"/>
                  <a:pt x="1330960" y="1823720"/>
                </a:cubicBezTo>
                <a:cubicBezTo>
                  <a:pt x="1428327" y="1747520"/>
                  <a:pt x="1471507" y="1686560"/>
                  <a:pt x="1544320" y="1635760"/>
                </a:cubicBezTo>
                <a:cubicBezTo>
                  <a:pt x="1617133" y="1584960"/>
                  <a:pt x="1687407" y="1559560"/>
                  <a:pt x="1767840" y="1518920"/>
                </a:cubicBezTo>
                <a:cubicBezTo>
                  <a:pt x="1848273" y="1478280"/>
                  <a:pt x="1926167" y="1435947"/>
                  <a:pt x="2026920" y="1391920"/>
                </a:cubicBezTo>
                <a:cubicBezTo>
                  <a:pt x="2127673" y="1347893"/>
                  <a:pt x="2189480" y="1332653"/>
                  <a:pt x="2372360" y="1254760"/>
                </a:cubicBezTo>
                <a:cubicBezTo>
                  <a:pt x="2555240" y="1176867"/>
                  <a:pt x="3124200" y="924560"/>
                  <a:pt x="3124200" y="924560"/>
                </a:cubicBezTo>
                <a:lnTo>
                  <a:pt x="3571240" y="726440"/>
                </a:lnTo>
                <a:lnTo>
                  <a:pt x="3937000" y="563880"/>
                </a:lnTo>
                <a:lnTo>
                  <a:pt x="4353560" y="386080"/>
                </a:lnTo>
                <a:lnTo>
                  <a:pt x="4795520" y="193040"/>
                </a:lnTo>
                <a:cubicBezTo>
                  <a:pt x="4907280" y="145627"/>
                  <a:pt x="4953847" y="133773"/>
                  <a:pt x="5024120" y="101600"/>
                </a:cubicBezTo>
                <a:cubicBezTo>
                  <a:pt x="5094393" y="69427"/>
                  <a:pt x="5184987" y="16933"/>
                  <a:pt x="5217160" y="0"/>
                </a:cubicBezTo>
                <a:lnTo>
                  <a:pt x="5217160" y="0"/>
                </a:lnTo>
                <a:lnTo>
                  <a:pt x="5217160" y="0"/>
                </a:lnTo>
                <a:lnTo>
                  <a:pt x="5217160" y="0"/>
                </a:lnTo>
                <a:lnTo>
                  <a:pt x="5217160" y="0"/>
                </a:lnTo>
              </a:path>
            </a:pathLst>
          </a:custGeom>
          <a:noFill/>
          <a:ln w="63500" cap="flat" cmpd="sng" algn="ctr">
            <a:solidFill>
              <a:srgbClr val="0070C0"/>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8" name="Freeform 66">
            <a:extLst>
              <a:ext uri="{FF2B5EF4-FFF2-40B4-BE49-F238E27FC236}">
                <a16:creationId xmlns:a16="http://schemas.microsoft.com/office/drawing/2014/main" id="{B6A506D5-34F0-4C78-94B5-55111FAD21F2}"/>
              </a:ext>
            </a:extLst>
          </p:cNvPr>
          <p:cNvSpPr/>
          <p:nvPr/>
        </p:nvSpPr>
        <p:spPr>
          <a:xfrm>
            <a:off x="860056" y="2079146"/>
            <a:ext cx="4327525" cy="3346450"/>
          </a:xfrm>
          <a:custGeom>
            <a:avLst/>
            <a:gdLst>
              <a:gd name="connsiteX0" fmla="*/ 0 w 4328160"/>
              <a:gd name="connsiteY0" fmla="*/ 3347720 h 3347720"/>
              <a:gd name="connsiteX1" fmla="*/ 228600 w 4328160"/>
              <a:gd name="connsiteY1" fmla="*/ 3159760 h 3347720"/>
              <a:gd name="connsiteX2" fmla="*/ 406400 w 4328160"/>
              <a:gd name="connsiteY2" fmla="*/ 2997200 h 3347720"/>
              <a:gd name="connsiteX3" fmla="*/ 782320 w 4328160"/>
              <a:gd name="connsiteY3" fmla="*/ 2667000 h 3347720"/>
              <a:gd name="connsiteX4" fmla="*/ 1010920 w 4328160"/>
              <a:gd name="connsiteY4" fmla="*/ 2519680 h 3347720"/>
              <a:gd name="connsiteX5" fmla="*/ 1244600 w 4328160"/>
              <a:gd name="connsiteY5" fmla="*/ 2331720 h 3347720"/>
              <a:gd name="connsiteX6" fmla="*/ 1478280 w 4328160"/>
              <a:gd name="connsiteY6" fmla="*/ 2179320 h 3347720"/>
              <a:gd name="connsiteX7" fmla="*/ 1656080 w 4328160"/>
              <a:gd name="connsiteY7" fmla="*/ 2032000 h 3347720"/>
              <a:gd name="connsiteX8" fmla="*/ 1884680 w 4328160"/>
              <a:gd name="connsiteY8" fmla="*/ 1874520 h 3347720"/>
              <a:gd name="connsiteX9" fmla="*/ 1996440 w 4328160"/>
              <a:gd name="connsiteY9" fmla="*/ 1783080 h 3347720"/>
              <a:gd name="connsiteX10" fmla="*/ 2240280 w 4328160"/>
              <a:gd name="connsiteY10" fmla="*/ 1590040 h 3347720"/>
              <a:gd name="connsiteX11" fmla="*/ 2722880 w 4328160"/>
              <a:gd name="connsiteY11" fmla="*/ 1239520 h 3347720"/>
              <a:gd name="connsiteX12" fmla="*/ 3175000 w 4328160"/>
              <a:gd name="connsiteY12" fmla="*/ 878840 h 3347720"/>
              <a:gd name="connsiteX13" fmla="*/ 3398520 w 4328160"/>
              <a:gd name="connsiteY13" fmla="*/ 711200 h 3347720"/>
              <a:gd name="connsiteX14" fmla="*/ 3662680 w 4328160"/>
              <a:gd name="connsiteY14" fmla="*/ 508000 h 3347720"/>
              <a:gd name="connsiteX15" fmla="*/ 3957320 w 4328160"/>
              <a:gd name="connsiteY15" fmla="*/ 269240 h 3347720"/>
              <a:gd name="connsiteX16" fmla="*/ 4201160 w 4328160"/>
              <a:gd name="connsiteY16" fmla="*/ 106680 h 3347720"/>
              <a:gd name="connsiteX17" fmla="*/ 4328160 w 4328160"/>
              <a:gd name="connsiteY17" fmla="*/ 0 h 334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8160" h="3347720">
                <a:moveTo>
                  <a:pt x="0" y="3347720"/>
                </a:moveTo>
                <a:cubicBezTo>
                  <a:pt x="80433" y="3282950"/>
                  <a:pt x="160867" y="3218180"/>
                  <a:pt x="228600" y="3159760"/>
                </a:cubicBezTo>
                <a:cubicBezTo>
                  <a:pt x="296333" y="3101340"/>
                  <a:pt x="314113" y="3079327"/>
                  <a:pt x="406400" y="2997200"/>
                </a:cubicBezTo>
                <a:cubicBezTo>
                  <a:pt x="498687" y="2915073"/>
                  <a:pt x="681567" y="2746587"/>
                  <a:pt x="782320" y="2667000"/>
                </a:cubicBezTo>
                <a:cubicBezTo>
                  <a:pt x="883073" y="2587413"/>
                  <a:pt x="933873" y="2575560"/>
                  <a:pt x="1010920" y="2519680"/>
                </a:cubicBezTo>
                <a:cubicBezTo>
                  <a:pt x="1087967" y="2463800"/>
                  <a:pt x="1166707" y="2388447"/>
                  <a:pt x="1244600" y="2331720"/>
                </a:cubicBezTo>
                <a:cubicBezTo>
                  <a:pt x="1322493" y="2274993"/>
                  <a:pt x="1409700" y="2229273"/>
                  <a:pt x="1478280" y="2179320"/>
                </a:cubicBezTo>
                <a:cubicBezTo>
                  <a:pt x="1546860" y="2129367"/>
                  <a:pt x="1588347" y="2082800"/>
                  <a:pt x="1656080" y="2032000"/>
                </a:cubicBezTo>
                <a:cubicBezTo>
                  <a:pt x="1723813" y="1981200"/>
                  <a:pt x="1827953" y="1916007"/>
                  <a:pt x="1884680" y="1874520"/>
                </a:cubicBezTo>
                <a:cubicBezTo>
                  <a:pt x="1941407" y="1833033"/>
                  <a:pt x="1996440" y="1783080"/>
                  <a:pt x="1996440" y="1783080"/>
                </a:cubicBezTo>
                <a:cubicBezTo>
                  <a:pt x="2055707" y="1735667"/>
                  <a:pt x="2119207" y="1680633"/>
                  <a:pt x="2240280" y="1590040"/>
                </a:cubicBezTo>
                <a:cubicBezTo>
                  <a:pt x="2361353" y="1499447"/>
                  <a:pt x="2567093" y="1358053"/>
                  <a:pt x="2722880" y="1239520"/>
                </a:cubicBezTo>
                <a:cubicBezTo>
                  <a:pt x="2878667" y="1120987"/>
                  <a:pt x="3062393" y="966893"/>
                  <a:pt x="3175000" y="878840"/>
                </a:cubicBezTo>
                <a:cubicBezTo>
                  <a:pt x="3287607" y="790787"/>
                  <a:pt x="3398520" y="711200"/>
                  <a:pt x="3398520" y="711200"/>
                </a:cubicBezTo>
                <a:cubicBezTo>
                  <a:pt x="3479800" y="649393"/>
                  <a:pt x="3569547" y="581660"/>
                  <a:pt x="3662680" y="508000"/>
                </a:cubicBezTo>
                <a:cubicBezTo>
                  <a:pt x="3755813" y="434340"/>
                  <a:pt x="3867573" y="336127"/>
                  <a:pt x="3957320" y="269240"/>
                </a:cubicBezTo>
                <a:cubicBezTo>
                  <a:pt x="4047067" y="202353"/>
                  <a:pt x="4139353" y="151553"/>
                  <a:pt x="4201160" y="106680"/>
                </a:cubicBezTo>
                <a:cubicBezTo>
                  <a:pt x="4262967" y="61807"/>
                  <a:pt x="4295563" y="30903"/>
                  <a:pt x="4328160" y="0"/>
                </a:cubicBezTo>
              </a:path>
            </a:pathLst>
          </a:custGeom>
          <a:noFill/>
          <a:ln w="50800" cap="flat" cmpd="sng" algn="ctr">
            <a:solidFill>
              <a:srgbClr val="3CA3D3"/>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9" name="Freeform 67">
            <a:extLst>
              <a:ext uri="{FF2B5EF4-FFF2-40B4-BE49-F238E27FC236}">
                <a16:creationId xmlns:a16="http://schemas.microsoft.com/office/drawing/2014/main" id="{3554DD20-287B-4CF1-87BD-78BC50BB8544}"/>
              </a:ext>
            </a:extLst>
          </p:cNvPr>
          <p:cNvSpPr/>
          <p:nvPr/>
        </p:nvSpPr>
        <p:spPr>
          <a:xfrm>
            <a:off x="858469" y="2088671"/>
            <a:ext cx="1493837" cy="3336925"/>
          </a:xfrm>
          <a:custGeom>
            <a:avLst/>
            <a:gdLst>
              <a:gd name="connsiteX0" fmla="*/ 0 w 1493520"/>
              <a:gd name="connsiteY0" fmla="*/ 3337560 h 3337560"/>
              <a:gd name="connsiteX1" fmla="*/ 172720 w 1493520"/>
              <a:gd name="connsiteY1" fmla="*/ 2971800 h 3337560"/>
              <a:gd name="connsiteX2" fmla="*/ 289560 w 1493520"/>
              <a:gd name="connsiteY2" fmla="*/ 2692400 h 3337560"/>
              <a:gd name="connsiteX3" fmla="*/ 462280 w 1493520"/>
              <a:gd name="connsiteY3" fmla="*/ 2306320 h 3337560"/>
              <a:gd name="connsiteX4" fmla="*/ 584200 w 1493520"/>
              <a:gd name="connsiteY4" fmla="*/ 2021840 h 3337560"/>
              <a:gd name="connsiteX5" fmla="*/ 751840 w 1493520"/>
              <a:gd name="connsiteY5" fmla="*/ 1666240 h 3337560"/>
              <a:gd name="connsiteX6" fmla="*/ 873760 w 1493520"/>
              <a:gd name="connsiteY6" fmla="*/ 1371600 h 3337560"/>
              <a:gd name="connsiteX7" fmla="*/ 1041400 w 1493520"/>
              <a:gd name="connsiteY7" fmla="*/ 990600 h 3337560"/>
              <a:gd name="connsiteX8" fmla="*/ 1224280 w 1493520"/>
              <a:gd name="connsiteY8" fmla="*/ 589280 h 3337560"/>
              <a:gd name="connsiteX9" fmla="*/ 1290320 w 1493520"/>
              <a:gd name="connsiteY9" fmla="*/ 452120 h 3337560"/>
              <a:gd name="connsiteX10" fmla="*/ 1493520 w 1493520"/>
              <a:gd name="connsiteY10" fmla="*/ 0 h 3337560"/>
              <a:gd name="connsiteX11" fmla="*/ 1493520 w 1493520"/>
              <a:gd name="connsiteY11" fmla="*/ 0 h 3337560"/>
              <a:gd name="connsiteX12" fmla="*/ 1493520 w 1493520"/>
              <a:gd name="connsiteY12" fmla="*/ 0 h 3337560"/>
              <a:gd name="connsiteX13" fmla="*/ 1493520 w 1493520"/>
              <a:gd name="connsiteY13" fmla="*/ 0 h 3337560"/>
              <a:gd name="connsiteX14" fmla="*/ 1493520 w 1493520"/>
              <a:gd name="connsiteY14" fmla="*/ 0 h 333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3520" h="3337560">
                <a:moveTo>
                  <a:pt x="0" y="3337560"/>
                </a:moveTo>
                <a:cubicBezTo>
                  <a:pt x="62230" y="3208443"/>
                  <a:pt x="124460" y="3079327"/>
                  <a:pt x="172720" y="2971800"/>
                </a:cubicBezTo>
                <a:cubicBezTo>
                  <a:pt x="220980" y="2864273"/>
                  <a:pt x="241300" y="2803313"/>
                  <a:pt x="289560" y="2692400"/>
                </a:cubicBezTo>
                <a:cubicBezTo>
                  <a:pt x="337820" y="2581487"/>
                  <a:pt x="413173" y="2418080"/>
                  <a:pt x="462280" y="2306320"/>
                </a:cubicBezTo>
                <a:cubicBezTo>
                  <a:pt x="511387" y="2194560"/>
                  <a:pt x="535940" y="2128520"/>
                  <a:pt x="584200" y="2021840"/>
                </a:cubicBezTo>
                <a:cubicBezTo>
                  <a:pt x="632460" y="1915160"/>
                  <a:pt x="703580" y="1774613"/>
                  <a:pt x="751840" y="1666240"/>
                </a:cubicBezTo>
                <a:cubicBezTo>
                  <a:pt x="800100" y="1557867"/>
                  <a:pt x="825500" y="1484207"/>
                  <a:pt x="873760" y="1371600"/>
                </a:cubicBezTo>
                <a:cubicBezTo>
                  <a:pt x="922020" y="1258993"/>
                  <a:pt x="982980" y="1120987"/>
                  <a:pt x="1041400" y="990600"/>
                </a:cubicBezTo>
                <a:cubicBezTo>
                  <a:pt x="1099820" y="860213"/>
                  <a:pt x="1182793" y="679027"/>
                  <a:pt x="1224280" y="589280"/>
                </a:cubicBezTo>
                <a:cubicBezTo>
                  <a:pt x="1265767" y="499533"/>
                  <a:pt x="1245447" y="550333"/>
                  <a:pt x="1290320" y="452120"/>
                </a:cubicBezTo>
                <a:cubicBezTo>
                  <a:pt x="1335193" y="353907"/>
                  <a:pt x="1459653" y="75353"/>
                  <a:pt x="1493520" y="0"/>
                </a:cubicBezTo>
                <a:lnTo>
                  <a:pt x="1493520" y="0"/>
                </a:lnTo>
                <a:lnTo>
                  <a:pt x="1493520" y="0"/>
                </a:lnTo>
                <a:lnTo>
                  <a:pt x="1493520" y="0"/>
                </a:lnTo>
                <a:lnTo>
                  <a:pt x="1493520" y="0"/>
                </a:lnTo>
              </a:path>
            </a:pathLst>
          </a:custGeom>
          <a:noFill/>
          <a:ln w="50800" cap="flat" cmpd="sng" algn="ctr">
            <a:solidFill>
              <a:schemeClr val="tx1">
                <a:lumMod val="75000"/>
                <a:lumOff val="25000"/>
              </a:schemeClr>
            </a:solid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00" name="Rectangle 7">
            <a:extLst>
              <a:ext uri="{FF2B5EF4-FFF2-40B4-BE49-F238E27FC236}">
                <a16:creationId xmlns:a16="http://schemas.microsoft.com/office/drawing/2014/main" id="{D7ED1AC8-4CC9-4B75-BCB1-FEDFB0ACD5F7}"/>
              </a:ext>
            </a:extLst>
          </p:cNvPr>
          <p:cNvSpPr>
            <a:spLocks noChangeArrowheads="1"/>
          </p:cNvSpPr>
          <p:nvPr/>
        </p:nvSpPr>
        <p:spPr bwMode="auto">
          <a:xfrm>
            <a:off x="2131644" y="2599846"/>
            <a:ext cx="1958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en-CA" altLang="en-US" sz="1200" b="1">
                <a:solidFill>
                  <a:srgbClr val="000000"/>
                </a:solidFill>
                <a:latin typeface="Arial Narrow" panose="020B0606020202030204" pitchFamily="34" charset="0"/>
                <a:cs typeface="Arial" panose="020B0604020202020204" pitchFamily="34" charset="0"/>
              </a:rPr>
              <a:t>THRESHOLD FOR CHD</a:t>
            </a:r>
          </a:p>
        </p:txBody>
      </p:sp>
      <p:sp>
        <p:nvSpPr>
          <p:cNvPr id="201" name="Rectangle 7">
            <a:extLst>
              <a:ext uri="{FF2B5EF4-FFF2-40B4-BE49-F238E27FC236}">
                <a16:creationId xmlns:a16="http://schemas.microsoft.com/office/drawing/2014/main" id="{4CDE1BBA-B6C4-4EA7-8AAB-B27CF8903C01}"/>
              </a:ext>
            </a:extLst>
          </p:cNvPr>
          <p:cNvSpPr>
            <a:spLocks noChangeArrowheads="1"/>
          </p:cNvSpPr>
          <p:nvPr/>
        </p:nvSpPr>
        <p:spPr bwMode="auto">
          <a:xfrm>
            <a:off x="14617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9</a:t>
            </a:r>
          </a:p>
        </p:txBody>
      </p:sp>
      <p:sp>
        <p:nvSpPr>
          <p:cNvPr id="202" name="Rectangle 7">
            <a:extLst>
              <a:ext uri="{FF2B5EF4-FFF2-40B4-BE49-F238E27FC236}">
                <a16:creationId xmlns:a16="http://schemas.microsoft.com/office/drawing/2014/main" id="{112663CE-B2D8-4B1F-B2C0-F18A2DB7C2FB}"/>
              </a:ext>
            </a:extLst>
          </p:cNvPr>
          <p:cNvSpPr>
            <a:spLocks noChangeArrowheads="1"/>
          </p:cNvSpPr>
          <p:nvPr/>
        </p:nvSpPr>
        <p:spPr bwMode="auto">
          <a:xfrm>
            <a:off x="17538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12</a:t>
            </a:r>
          </a:p>
        </p:txBody>
      </p:sp>
      <p:sp>
        <p:nvSpPr>
          <p:cNvPr id="203" name="Line 24">
            <a:extLst>
              <a:ext uri="{FF2B5EF4-FFF2-40B4-BE49-F238E27FC236}">
                <a16:creationId xmlns:a16="http://schemas.microsoft.com/office/drawing/2014/main" id="{318FDEC9-42B1-4738-911A-C740FF0D599C}"/>
              </a:ext>
            </a:extLst>
          </p:cNvPr>
          <p:cNvSpPr>
            <a:spLocks noChangeShapeType="1"/>
          </p:cNvSpPr>
          <p:nvPr/>
        </p:nvSpPr>
        <p:spPr bwMode="auto">
          <a:xfrm rot="16200000" flipH="1">
            <a:off x="16307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04" name="Line 24">
            <a:extLst>
              <a:ext uri="{FF2B5EF4-FFF2-40B4-BE49-F238E27FC236}">
                <a16:creationId xmlns:a16="http://schemas.microsoft.com/office/drawing/2014/main" id="{40FA8221-8EEF-4EC6-93A0-A98D9A239274}"/>
              </a:ext>
            </a:extLst>
          </p:cNvPr>
          <p:cNvSpPr>
            <a:spLocks noChangeShapeType="1"/>
          </p:cNvSpPr>
          <p:nvPr/>
        </p:nvSpPr>
        <p:spPr bwMode="auto">
          <a:xfrm rot="16200000" flipH="1">
            <a:off x="19260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05" name="Rectangle 7">
            <a:extLst>
              <a:ext uri="{FF2B5EF4-FFF2-40B4-BE49-F238E27FC236}">
                <a16:creationId xmlns:a16="http://schemas.microsoft.com/office/drawing/2014/main" id="{7E19B82D-234A-40A3-B6D9-299A8E1AD595}"/>
              </a:ext>
            </a:extLst>
          </p:cNvPr>
          <p:cNvSpPr>
            <a:spLocks noChangeArrowheads="1"/>
          </p:cNvSpPr>
          <p:nvPr/>
        </p:nvSpPr>
        <p:spPr bwMode="auto">
          <a:xfrm>
            <a:off x="20332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15</a:t>
            </a:r>
          </a:p>
        </p:txBody>
      </p:sp>
      <p:sp>
        <p:nvSpPr>
          <p:cNvPr id="206" name="Rectangle 7">
            <a:extLst>
              <a:ext uri="{FF2B5EF4-FFF2-40B4-BE49-F238E27FC236}">
                <a16:creationId xmlns:a16="http://schemas.microsoft.com/office/drawing/2014/main" id="{CCCE6B24-18AA-4BC0-BB45-167A201007FC}"/>
              </a:ext>
            </a:extLst>
          </p:cNvPr>
          <p:cNvSpPr>
            <a:spLocks noChangeArrowheads="1"/>
          </p:cNvSpPr>
          <p:nvPr/>
        </p:nvSpPr>
        <p:spPr bwMode="auto">
          <a:xfrm>
            <a:off x="23126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18</a:t>
            </a:r>
          </a:p>
        </p:txBody>
      </p:sp>
      <p:sp>
        <p:nvSpPr>
          <p:cNvPr id="207" name="Line 24">
            <a:extLst>
              <a:ext uri="{FF2B5EF4-FFF2-40B4-BE49-F238E27FC236}">
                <a16:creationId xmlns:a16="http://schemas.microsoft.com/office/drawing/2014/main" id="{BD96D02D-5617-444B-AD67-09FA9F3E64B9}"/>
              </a:ext>
            </a:extLst>
          </p:cNvPr>
          <p:cNvSpPr>
            <a:spLocks noChangeShapeType="1"/>
          </p:cNvSpPr>
          <p:nvPr/>
        </p:nvSpPr>
        <p:spPr bwMode="auto">
          <a:xfrm rot="16200000" flipH="1">
            <a:off x="22022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08" name="Line 24">
            <a:extLst>
              <a:ext uri="{FF2B5EF4-FFF2-40B4-BE49-F238E27FC236}">
                <a16:creationId xmlns:a16="http://schemas.microsoft.com/office/drawing/2014/main" id="{9DD5ABB5-F7CF-472E-9869-A3214AEC2395}"/>
              </a:ext>
            </a:extLst>
          </p:cNvPr>
          <p:cNvSpPr>
            <a:spLocks noChangeShapeType="1"/>
          </p:cNvSpPr>
          <p:nvPr/>
        </p:nvSpPr>
        <p:spPr bwMode="auto">
          <a:xfrm rot="16200000" flipH="1">
            <a:off x="24848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09" name="Rectangle 7">
            <a:extLst>
              <a:ext uri="{FF2B5EF4-FFF2-40B4-BE49-F238E27FC236}">
                <a16:creationId xmlns:a16="http://schemas.microsoft.com/office/drawing/2014/main" id="{63B606B6-5B04-491F-9AA0-D27AFE844B95}"/>
              </a:ext>
            </a:extLst>
          </p:cNvPr>
          <p:cNvSpPr>
            <a:spLocks noChangeArrowheads="1"/>
          </p:cNvSpPr>
          <p:nvPr/>
        </p:nvSpPr>
        <p:spPr bwMode="auto">
          <a:xfrm>
            <a:off x="25920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21</a:t>
            </a:r>
          </a:p>
        </p:txBody>
      </p:sp>
      <p:sp>
        <p:nvSpPr>
          <p:cNvPr id="210" name="Rectangle 7">
            <a:extLst>
              <a:ext uri="{FF2B5EF4-FFF2-40B4-BE49-F238E27FC236}">
                <a16:creationId xmlns:a16="http://schemas.microsoft.com/office/drawing/2014/main" id="{4190FF2B-3A00-4B6B-B3B8-ED51FC413A41}"/>
              </a:ext>
            </a:extLst>
          </p:cNvPr>
          <p:cNvSpPr>
            <a:spLocks noChangeArrowheads="1"/>
          </p:cNvSpPr>
          <p:nvPr/>
        </p:nvSpPr>
        <p:spPr bwMode="auto">
          <a:xfrm>
            <a:off x="28841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24</a:t>
            </a:r>
          </a:p>
        </p:txBody>
      </p:sp>
      <p:sp>
        <p:nvSpPr>
          <p:cNvPr id="211" name="Line 24">
            <a:extLst>
              <a:ext uri="{FF2B5EF4-FFF2-40B4-BE49-F238E27FC236}">
                <a16:creationId xmlns:a16="http://schemas.microsoft.com/office/drawing/2014/main" id="{71D9FCE0-3DDC-4796-87C1-CD78B6603BDB}"/>
              </a:ext>
            </a:extLst>
          </p:cNvPr>
          <p:cNvSpPr>
            <a:spLocks noChangeShapeType="1"/>
          </p:cNvSpPr>
          <p:nvPr/>
        </p:nvSpPr>
        <p:spPr bwMode="auto">
          <a:xfrm rot="16200000" flipH="1">
            <a:off x="27610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12" name="Line 24">
            <a:extLst>
              <a:ext uri="{FF2B5EF4-FFF2-40B4-BE49-F238E27FC236}">
                <a16:creationId xmlns:a16="http://schemas.microsoft.com/office/drawing/2014/main" id="{8E6C6D83-A4B2-4081-B4AB-A90C90C35D4B}"/>
              </a:ext>
            </a:extLst>
          </p:cNvPr>
          <p:cNvSpPr>
            <a:spLocks noChangeShapeType="1"/>
          </p:cNvSpPr>
          <p:nvPr/>
        </p:nvSpPr>
        <p:spPr bwMode="auto">
          <a:xfrm rot="16200000" flipH="1">
            <a:off x="30563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13" name="Rectangle 7">
            <a:extLst>
              <a:ext uri="{FF2B5EF4-FFF2-40B4-BE49-F238E27FC236}">
                <a16:creationId xmlns:a16="http://schemas.microsoft.com/office/drawing/2014/main" id="{7409A347-7B70-4185-8F80-0A675140CE59}"/>
              </a:ext>
            </a:extLst>
          </p:cNvPr>
          <p:cNvSpPr>
            <a:spLocks noChangeArrowheads="1"/>
          </p:cNvSpPr>
          <p:nvPr/>
        </p:nvSpPr>
        <p:spPr bwMode="auto">
          <a:xfrm>
            <a:off x="31635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27</a:t>
            </a:r>
          </a:p>
        </p:txBody>
      </p:sp>
      <p:sp>
        <p:nvSpPr>
          <p:cNvPr id="214" name="Rectangle 7">
            <a:extLst>
              <a:ext uri="{FF2B5EF4-FFF2-40B4-BE49-F238E27FC236}">
                <a16:creationId xmlns:a16="http://schemas.microsoft.com/office/drawing/2014/main" id="{0A39CE95-C62A-407D-BDA1-815CC6728D5F}"/>
              </a:ext>
            </a:extLst>
          </p:cNvPr>
          <p:cNvSpPr>
            <a:spLocks noChangeArrowheads="1"/>
          </p:cNvSpPr>
          <p:nvPr/>
        </p:nvSpPr>
        <p:spPr bwMode="auto">
          <a:xfrm>
            <a:off x="34429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30</a:t>
            </a:r>
          </a:p>
        </p:txBody>
      </p:sp>
      <p:sp>
        <p:nvSpPr>
          <p:cNvPr id="215" name="Line 24">
            <a:extLst>
              <a:ext uri="{FF2B5EF4-FFF2-40B4-BE49-F238E27FC236}">
                <a16:creationId xmlns:a16="http://schemas.microsoft.com/office/drawing/2014/main" id="{B5F40853-F9B3-4DAB-BB14-95D1AD6C1E21}"/>
              </a:ext>
            </a:extLst>
          </p:cNvPr>
          <p:cNvSpPr>
            <a:spLocks noChangeShapeType="1"/>
          </p:cNvSpPr>
          <p:nvPr/>
        </p:nvSpPr>
        <p:spPr bwMode="auto">
          <a:xfrm rot="16200000" flipH="1">
            <a:off x="33325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16" name="Line 24">
            <a:extLst>
              <a:ext uri="{FF2B5EF4-FFF2-40B4-BE49-F238E27FC236}">
                <a16:creationId xmlns:a16="http://schemas.microsoft.com/office/drawing/2014/main" id="{55D5B3BE-12E1-42BA-9701-D9E97AEC5281}"/>
              </a:ext>
            </a:extLst>
          </p:cNvPr>
          <p:cNvSpPr>
            <a:spLocks noChangeShapeType="1"/>
          </p:cNvSpPr>
          <p:nvPr/>
        </p:nvSpPr>
        <p:spPr bwMode="auto">
          <a:xfrm rot="16200000" flipH="1">
            <a:off x="36151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17" name="Rectangle 7">
            <a:extLst>
              <a:ext uri="{FF2B5EF4-FFF2-40B4-BE49-F238E27FC236}">
                <a16:creationId xmlns:a16="http://schemas.microsoft.com/office/drawing/2014/main" id="{83845D39-35D5-4842-ABCB-B84FEDD18D6F}"/>
              </a:ext>
            </a:extLst>
          </p:cNvPr>
          <p:cNvSpPr>
            <a:spLocks noChangeArrowheads="1"/>
          </p:cNvSpPr>
          <p:nvPr/>
        </p:nvSpPr>
        <p:spPr bwMode="auto">
          <a:xfrm>
            <a:off x="3722319"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33</a:t>
            </a:r>
          </a:p>
        </p:txBody>
      </p:sp>
      <p:sp>
        <p:nvSpPr>
          <p:cNvPr id="218" name="Rectangle 7">
            <a:extLst>
              <a:ext uri="{FF2B5EF4-FFF2-40B4-BE49-F238E27FC236}">
                <a16:creationId xmlns:a16="http://schemas.microsoft.com/office/drawing/2014/main" id="{1B8EFC86-C475-4271-9190-B0E51AB5AE85}"/>
              </a:ext>
            </a:extLst>
          </p:cNvPr>
          <p:cNvSpPr>
            <a:spLocks noChangeArrowheads="1"/>
          </p:cNvSpPr>
          <p:nvPr/>
        </p:nvSpPr>
        <p:spPr bwMode="auto">
          <a:xfrm>
            <a:off x="4014419" y="5492271"/>
            <a:ext cx="414337"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36</a:t>
            </a:r>
          </a:p>
        </p:txBody>
      </p:sp>
      <p:sp>
        <p:nvSpPr>
          <p:cNvPr id="219" name="Line 24">
            <a:extLst>
              <a:ext uri="{FF2B5EF4-FFF2-40B4-BE49-F238E27FC236}">
                <a16:creationId xmlns:a16="http://schemas.microsoft.com/office/drawing/2014/main" id="{B78B55C2-0984-49A1-962C-319C89551011}"/>
              </a:ext>
            </a:extLst>
          </p:cNvPr>
          <p:cNvSpPr>
            <a:spLocks noChangeShapeType="1"/>
          </p:cNvSpPr>
          <p:nvPr/>
        </p:nvSpPr>
        <p:spPr bwMode="auto">
          <a:xfrm rot="16200000" flipH="1">
            <a:off x="3891387"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0" name="Line 24">
            <a:extLst>
              <a:ext uri="{FF2B5EF4-FFF2-40B4-BE49-F238E27FC236}">
                <a16:creationId xmlns:a16="http://schemas.microsoft.com/office/drawing/2014/main" id="{29BAB746-6AE8-4C8E-B940-DF25667437D8}"/>
              </a:ext>
            </a:extLst>
          </p:cNvPr>
          <p:cNvSpPr>
            <a:spLocks noChangeShapeType="1"/>
          </p:cNvSpPr>
          <p:nvPr/>
        </p:nvSpPr>
        <p:spPr bwMode="auto">
          <a:xfrm rot="16200000" flipH="1">
            <a:off x="4186662"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1" name="Rectangle 7">
            <a:extLst>
              <a:ext uri="{FF2B5EF4-FFF2-40B4-BE49-F238E27FC236}">
                <a16:creationId xmlns:a16="http://schemas.microsoft.com/office/drawing/2014/main" id="{4632DD06-9C43-49F8-A88C-AD4901E2561D}"/>
              </a:ext>
            </a:extLst>
          </p:cNvPr>
          <p:cNvSpPr>
            <a:spLocks noChangeArrowheads="1"/>
          </p:cNvSpPr>
          <p:nvPr/>
        </p:nvSpPr>
        <p:spPr bwMode="auto">
          <a:xfrm>
            <a:off x="4311281"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39</a:t>
            </a:r>
          </a:p>
        </p:txBody>
      </p:sp>
      <p:sp>
        <p:nvSpPr>
          <p:cNvPr id="222" name="Rectangle 7">
            <a:extLst>
              <a:ext uri="{FF2B5EF4-FFF2-40B4-BE49-F238E27FC236}">
                <a16:creationId xmlns:a16="http://schemas.microsoft.com/office/drawing/2014/main" id="{F6CD7599-1B22-4E15-9227-A36785DD01DF}"/>
              </a:ext>
            </a:extLst>
          </p:cNvPr>
          <p:cNvSpPr>
            <a:spLocks noChangeArrowheads="1"/>
          </p:cNvSpPr>
          <p:nvPr/>
        </p:nvSpPr>
        <p:spPr bwMode="auto">
          <a:xfrm>
            <a:off x="4590681" y="5492271"/>
            <a:ext cx="414338"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42</a:t>
            </a:r>
          </a:p>
        </p:txBody>
      </p:sp>
      <p:sp>
        <p:nvSpPr>
          <p:cNvPr id="223" name="Line 24">
            <a:extLst>
              <a:ext uri="{FF2B5EF4-FFF2-40B4-BE49-F238E27FC236}">
                <a16:creationId xmlns:a16="http://schemas.microsoft.com/office/drawing/2014/main" id="{414A2032-F06A-4347-BDCE-3EEE4EA32B71}"/>
              </a:ext>
            </a:extLst>
          </p:cNvPr>
          <p:cNvSpPr>
            <a:spLocks noChangeShapeType="1"/>
          </p:cNvSpPr>
          <p:nvPr/>
        </p:nvSpPr>
        <p:spPr bwMode="auto">
          <a:xfrm rot="16200000" flipH="1">
            <a:off x="4480349"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4" name="Line 24">
            <a:extLst>
              <a:ext uri="{FF2B5EF4-FFF2-40B4-BE49-F238E27FC236}">
                <a16:creationId xmlns:a16="http://schemas.microsoft.com/office/drawing/2014/main" id="{5FE9D407-B760-4E28-80E8-0943E2934CDE}"/>
              </a:ext>
            </a:extLst>
          </p:cNvPr>
          <p:cNvSpPr>
            <a:spLocks noChangeShapeType="1"/>
          </p:cNvSpPr>
          <p:nvPr/>
        </p:nvSpPr>
        <p:spPr bwMode="auto">
          <a:xfrm rot="16200000" flipH="1">
            <a:off x="4762924"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5" name="Rectangle 7">
            <a:extLst>
              <a:ext uri="{FF2B5EF4-FFF2-40B4-BE49-F238E27FC236}">
                <a16:creationId xmlns:a16="http://schemas.microsoft.com/office/drawing/2014/main" id="{51A9C584-4E1A-41E1-80F8-47BA03FE3164}"/>
              </a:ext>
            </a:extLst>
          </p:cNvPr>
          <p:cNvSpPr>
            <a:spLocks noChangeArrowheads="1"/>
          </p:cNvSpPr>
          <p:nvPr/>
        </p:nvSpPr>
        <p:spPr bwMode="auto">
          <a:xfrm>
            <a:off x="4870081" y="5492271"/>
            <a:ext cx="419100"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45</a:t>
            </a:r>
          </a:p>
        </p:txBody>
      </p:sp>
      <p:sp>
        <p:nvSpPr>
          <p:cNvPr id="226" name="Rectangle 7">
            <a:extLst>
              <a:ext uri="{FF2B5EF4-FFF2-40B4-BE49-F238E27FC236}">
                <a16:creationId xmlns:a16="http://schemas.microsoft.com/office/drawing/2014/main" id="{6FC24F9A-35EA-4E6A-9789-E6E05D7729E0}"/>
              </a:ext>
            </a:extLst>
          </p:cNvPr>
          <p:cNvSpPr>
            <a:spLocks noChangeArrowheads="1"/>
          </p:cNvSpPr>
          <p:nvPr/>
        </p:nvSpPr>
        <p:spPr bwMode="auto">
          <a:xfrm>
            <a:off x="5162181" y="5492271"/>
            <a:ext cx="414338" cy="276225"/>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48</a:t>
            </a:r>
          </a:p>
        </p:txBody>
      </p:sp>
      <p:sp>
        <p:nvSpPr>
          <p:cNvPr id="227" name="Line 24">
            <a:extLst>
              <a:ext uri="{FF2B5EF4-FFF2-40B4-BE49-F238E27FC236}">
                <a16:creationId xmlns:a16="http://schemas.microsoft.com/office/drawing/2014/main" id="{DCDF815D-96BE-4E38-AFA3-29D9017E6A49}"/>
              </a:ext>
            </a:extLst>
          </p:cNvPr>
          <p:cNvSpPr>
            <a:spLocks noChangeShapeType="1"/>
          </p:cNvSpPr>
          <p:nvPr/>
        </p:nvSpPr>
        <p:spPr bwMode="auto">
          <a:xfrm rot="16200000" flipH="1">
            <a:off x="5039149" y="5480365"/>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8" name="Line 24">
            <a:extLst>
              <a:ext uri="{FF2B5EF4-FFF2-40B4-BE49-F238E27FC236}">
                <a16:creationId xmlns:a16="http://schemas.microsoft.com/office/drawing/2014/main" id="{0909CF0D-933D-4C78-8302-D0D3462D5D4C}"/>
              </a:ext>
            </a:extLst>
          </p:cNvPr>
          <p:cNvSpPr>
            <a:spLocks noChangeShapeType="1"/>
          </p:cNvSpPr>
          <p:nvPr/>
        </p:nvSpPr>
        <p:spPr bwMode="auto">
          <a:xfrm rot="16200000" flipH="1">
            <a:off x="5334424" y="5477190"/>
            <a:ext cx="74613"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29" name="Rectangle 7">
            <a:extLst>
              <a:ext uri="{FF2B5EF4-FFF2-40B4-BE49-F238E27FC236}">
                <a16:creationId xmlns:a16="http://schemas.microsoft.com/office/drawing/2014/main" id="{58F58FC4-1193-473F-9A12-B0390485D872}"/>
              </a:ext>
            </a:extLst>
          </p:cNvPr>
          <p:cNvSpPr>
            <a:spLocks noChangeArrowheads="1"/>
          </p:cNvSpPr>
          <p:nvPr/>
        </p:nvSpPr>
        <p:spPr bwMode="auto">
          <a:xfrm>
            <a:off x="5454281" y="5482746"/>
            <a:ext cx="419100" cy="277812"/>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51</a:t>
            </a:r>
          </a:p>
        </p:txBody>
      </p:sp>
      <p:sp>
        <p:nvSpPr>
          <p:cNvPr id="230" name="Rectangle 7">
            <a:extLst>
              <a:ext uri="{FF2B5EF4-FFF2-40B4-BE49-F238E27FC236}">
                <a16:creationId xmlns:a16="http://schemas.microsoft.com/office/drawing/2014/main" id="{4DD494BD-21D5-4C1A-BD5D-F27EA826A96A}"/>
              </a:ext>
            </a:extLst>
          </p:cNvPr>
          <p:cNvSpPr>
            <a:spLocks noChangeArrowheads="1"/>
          </p:cNvSpPr>
          <p:nvPr/>
        </p:nvSpPr>
        <p:spPr bwMode="auto">
          <a:xfrm>
            <a:off x="5733681" y="5482746"/>
            <a:ext cx="414338" cy="277812"/>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54</a:t>
            </a:r>
          </a:p>
        </p:txBody>
      </p:sp>
      <p:sp>
        <p:nvSpPr>
          <p:cNvPr id="231" name="Line 24">
            <a:extLst>
              <a:ext uri="{FF2B5EF4-FFF2-40B4-BE49-F238E27FC236}">
                <a16:creationId xmlns:a16="http://schemas.microsoft.com/office/drawing/2014/main" id="{CC3D4D3E-4DB6-479A-92E7-842F664AAEAC}"/>
              </a:ext>
            </a:extLst>
          </p:cNvPr>
          <p:cNvSpPr>
            <a:spLocks noChangeShapeType="1"/>
          </p:cNvSpPr>
          <p:nvPr/>
        </p:nvSpPr>
        <p:spPr bwMode="auto">
          <a:xfrm rot="16200000" flipH="1">
            <a:off x="5623350" y="5472427"/>
            <a:ext cx="7461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32" name="Line 24">
            <a:extLst>
              <a:ext uri="{FF2B5EF4-FFF2-40B4-BE49-F238E27FC236}">
                <a16:creationId xmlns:a16="http://schemas.microsoft.com/office/drawing/2014/main" id="{3C2B33D4-E861-4E52-8736-578D33044746}"/>
              </a:ext>
            </a:extLst>
          </p:cNvPr>
          <p:cNvSpPr>
            <a:spLocks noChangeShapeType="1"/>
          </p:cNvSpPr>
          <p:nvPr/>
        </p:nvSpPr>
        <p:spPr bwMode="auto">
          <a:xfrm rot="16200000" flipH="1">
            <a:off x="5905925" y="5469252"/>
            <a:ext cx="7461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33" name="Rectangle 7">
            <a:extLst>
              <a:ext uri="{FF2B5EF4-FFF2-40B4-BE49-F238E27FC236}">
                <a16:creationId xmlns:a16="http://schemas.microsoft.com/office/drawing/2014/main" id="{3472497B-CC06-46BA-B9C4-15382750395A}"/>
              </a:ext>
            </a:extLst>
          </p:cNvPr>
          <p:cNvSpPr>
            <a:spLocks noChangeArrowheads="1"/>
          </p:cNvSpPr>
          <p:nvPr/>
        </p:nvSpPr>
        <p:spPr bwMode="auto">
          <a:xfrm>
            <a:off x="6013081" y="5482746"/>
            <a:ext cx="419100" cy="277812"/>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57</a:t>
            </a:r>
          </a:p>
        </p:txBody>
      </p:sp>
      <p:sp>
        <p:nvSpPr>
          <p:cNvPr id="234" name="Rectangle 7">
            <a:extLst>
              <a:ext uri="{FF2B5EF4-FFF2-40B4-BE49-F238E27FC236}">
                <a16:creationId xmlns:a16="http://schemas.microsoft.com/office/drawing/2014/main" id="{527E61BD-AC3A-4297-BE6A-08B45BE1D2B9}"/>
              </a:ext>
            </a:extLst>
          </p:cNvPr>
          <p:cNvSpPr>
            <a:spLocks noChangeArrowheads="1"/>
          </p:cNvSpPr>
          <p:nvPr/>
        </p:nvSpPr>
        <p:spPr bwMode="auto">
          <a:xfrm>
            <a:off x="6305181" y="5482746"/>
            <a:ext cx="414338" cy="277812"/>
          </a:xfrm>
          <a:prstGeom prst="rect">
            <a:avLst/>
          </a:prstGeom>
          <a:noFill/>
          <a:ln w="9525">
            <a:noFill/>
            <a:miter lim="800000"/>
            <a:headEnd/>
            <a:tailEnd/>
          </a:ln>
        </p:spPr>
        <p:txBody>
          <a:bodyPr>
            <a:spAutoFit/>
          </a:bodyPr>
          <a:lstStyle/>
          <a:p>
            <a:pPr algn="ctr" defTabSz="914400">
              <a:defRPr/>
            </a:pPr>
            <a:r>
              <a:rPr lang="en-CA" sz="1200" dirty="0">
                <a:solidFill>
                  <a:schemeClr val="tx1">
                    <a:lumMod val="75000"/>
                    <a:lumOff val="25000"/>
                  </a:schemeClr>
                </a:solidFill>
                <a:latin typeface="Arial Narrow" panose="020B0606020202030204" pitchFamily="34" charset="0"/>
                <a:cs typeface="Arial" panose="020B0604020202020204" pitchFamily="34" charset="0"/>
              </a:rPr>
              <a:t>60</a:t>
            </a:r>
          </a:p>
        </p:txBody>
      </p:sp>
      <p:sp>
        <p:nvSpPr>
          <p:cNvPr id="235" name="Line 24">
            <a:extLst>
              <a:ext uri="{FF2B5EF4-FFF2-40B4-BE49-F238E27FC236}">
                <a16:creationId xmlns:a16="http://schemas.microsoft.com/office/drawing/2014/main" id="{A249CBC2-3F21-4AF7-9C70-693E95A7AA33}"/>
              </a:ext>
            </a:extLst>
          </p:cNvPr>
          <p:cNvSpPr>
            <a:spLocks noChangeShapeType="1"/>
          </p:cNvSpPr>
          <p:nvPr/>
        </p:nvSpPr>
        <p:spPr bwMode="auto">
          <a:xfrm rot="16200000" flipH="1">
            <a:off x="6182150" y="5472427"/>
            <a:ext cx="7461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236" name="Line 24">
            <a:extLst>
              <a:ext uri="{FF2B5EF4-FFF2-40B4-BE49-F238E27FC236}">
                <a16:creationId xmlns:a16="http://schemas.microsoft.com/office/drawing/2014/main" id="{83E0C6ED-B2C7-40D2-89A7-AC1415A8CDE5}"/>
              </a:ext>
            </a:extLst>
          </p:cNvPr>
          <p:cNvSpPr>
            <a:spLocks noChangeShapeType="1"/>
          </p:cNvSpPr>
          <p:nvPr/>
        </p:nvSpPr>
        <p:spPr bwMode="auto">
          <a:xfrm rot="16200000" flipH="1">
            <a:off x="6477425" y="5469252"/>
            <a:ext cx="74612"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cxnSp>
        <p:nvCxnSpPr>
          <p:cNvPr id="237" name="Straight Connector 236">
            <a:extLst>
              <a:ext uri="{FF2B5EF4-FFF2-40B4-BE49-F238E27FC236}">
                <a16:creationId xmlns:a16="http://schemas.microsoft.com/office/drawing/2014/main" id="{4BDAC89F-57D5-49E0-A346-652194469584}"/>
              </a:ext>
            </a:extLst>
          </p:cNvPr>
          <p:cNvCxnSpPr/>
          <p:nvPr/>
        </p:nvCxnSpPr>
        <p:spPr>
          <a:xfrm>
            <a:off x="772744" y="5436708"/>
            <a:ext cx="5865812" cy="1588"/>
          </a:xfrm>
          <a:prstGeom prst="line">
            <a:avLst/>
          </a:prstGeom>
          <a:noFill/>
          <a:ln w="19050" cap="flat" cmpd="sng" algn="ctr">
            <a:solidFill>
              <a:sysClr val="windowText" lastClr="000000">
                <a:lumMod val="50000"/>
                <a:lumOff val="50000"/>
              </a:sysClr>
            </a:solidFill>
            <a:prstDash val="solid"/>
            <a:miter lim="800000"/>
          </a:ln>
          <a:effectLst/>
        </p:spPr>
      </p:cxnSp>
      <p:sp>
        <p:nvSpPr>
          <p:cNvPr id="238" name="Line 24">
            <a:extLst>
              <a:ext uri="{FF2B5EF4-FFF2-40B4-BE49-F238E27FC236}">
                <a16:creationId xmlns:a16="http://schemas.microsoft.com/office/drawing/2014/main" id="{29043E14-287B-4EEB-8E1D-3DE7051DC234}"/>
              </a:ext>
            </a:extLst>
          </p:cNvPr>
          <p:cNvSpPr>
            <a:spLocks noChangeShapeType="1"/>
          </p:cNvSpPr>
          <p:nvPr/>
        </p:nvSpPr>
        <p:spPr bwMode="auto">
          <a:xfrm flipH="1">
            <a:off x="806081" y="2941158"/>
            <a:ext cx="5911850" cy="0"/>
          </a:xfrm>
          <a:prstGeom prst="line">
            <a:avLst/>
          </a:prstGeom>
          <a:noFill/>
          <a:ln w="19050" cap="flat" cmpd="sng" algn="ctr">
            <a:solidFill>
              <a:sysClr val="windowText" lastClr="000000">
                <a:lumMod val="50000"/>
                <a:lumOff val="50000"/>
              </a:sysClr>
            </a:solidFill>
            <a:prstDash val="solid"/>
            <a:miter lim="800000"/>
          </a:ln>
          <a:effectLs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39" name="Rectangle 7">
            <a:extLst>
              <a:ext uri="{FF2B5EF4-FFF2-40B4-BE49-F238E27FC236}">
                <a16:creationId xmlns:a16="http://schemas.microsoft.com/office/drawing/2014/main" id="{821CC23D-DACA-426D-92F6-831484EBAC08}"/>
              </a:ext>
            </a:extLst>
          </p:cNvPr>
          <p:cNvSpPr>
            <a:spLocks noChangeArrowheads="1"/>
          </p:cNvSpPr>
          <p:nvPr/>
        </p:nvSpPr>
        <p:spPr bwMode="auto">
          <a:xfrm>
            <a:off x="1301381" y="1644171"/>
            <a:ext cx="1958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Homozygous 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chemeClr val="tx1">
                    <a:lumMod val="85000"/>
                    <a:lumOff val="15000"/>
                  </a:schemeClr>
                </a:solidFill>
                <a:latin typeface="Arial Narrow" panose="020B0606020202030204" pitchFamily="34" charset="0"/>
                <a:cs typeface="Arial" panose="020B0604020202020204" pitchFamily="34" charset="0"/>
              </a:rPr>
              <a:t>12.5 Years</a:t>
            </a:r>
          </a:p>
        </p:txBody>
      </p:sp>
      <p:sp>
        <p:nvSpPr>
          <p:cNvPr id="240" name="Rectangle 7">
            <a:extLst>
              <a:ext uri="{FF2B5EF4-FFF2-40B4-BE49-F238E27FC236}">
                <a16:creationId xmlns:a16="http://schemas.microsoft.com/office/drawing/2014/main" id="{A73C3B5D-9F3D-47D4-A4C0-353B2C37D886}"/>
              </a:ext>
            </a:extLst>
          </p:cNvPr>
          <p:cNvSpPr>
            <a:spLocks noChangeArrowheads="1"/>
          </p:cNvSpPr>
          <p:nvPr/>
        </p:nvSpPr>
        <p:spPr bwMode="auto">
          <a:xfrm>
            <a:off x="5484444" y="3158646"/>
            <a:ext cx="909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Without 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chemeClr val="accent2">
                    <a:lumMod val="75000"/>
                  </a:schemeClr>
                </a:solidFill>
                <a:latin typeface="Arial Narrow" panose="020B0606020202030204" pitchFamily="34" charset="0"/>
                <a:cs typeface="Arial" panose="020B0604020202020204" pitchFamily="34" charset="0"/>
              </a:rPr>
              <a:t>55 - Years</a:t>
            </a:r>
          </a:p>
        </p:txBody>
      </p:sp>
      <p:sp>
        <p:nvSpPr>
          <p:cNvPr id="241" name="Rectangle 7">
            <a:extLst>
              <a:ext uri="{FF2B5EF4-FFF2-40B4-BE49-F238E27FC236}">
                <a16:creationId xmlns:a16="http://schemas.microsoft.com/office/drawing/2014/main" id="{6B981E53-1D82-4C17-91A5-342E94D598ED}"/>
              </a:ext>
            </a:extLst>
          </p:cNvPr>
          <p:cNvSpPr>
            <a:spLocks noChangeArrowheads="1"/>
          </p:cNvSpPr>
          <p:nvPr/>
        </p:nvSpPr>
        <p:spPr bwMode="auto">
          <a:xfrm>
            <a:off x="4555756" y="1501296"/>
            <a:ext cx="1270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Heterozygous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dirty="0">
                <a:solidFill>
                  <a:srgbClr val="000000"/>
                </a:solidFill>
                <a:latin typeface="Arial Narrow" panose="020B0606020202030204" pitchFamily="34" charset="0"/>
                <a:cs typeface="Arial" panose="020B0604020202020204" pitchFamily="34" charset="0"/>
              </a:rPr>
              <a:t>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rgbClr val="3CA3D3"/>
                </a:solidFill>
                <a:latin typeface="Arial Narrow" panose="020B0606020202030204" pitchFamily="34" charset="0"/>
                <a:cs typeface="Arial" panose="020B0604020202020204" pitchFamily="34" charset="0"/>
              </a:rPr>
              <a:t>35 - Years</a:t>
            </a:r>
          </a:p>
        </p:txBody>
      </p:sp>
      <p:sp>
        <p:nvSpPr>
          <p:cNvPr id="242" name="Rectangle 7">
            <a:extLst>
              <a:ext uri="{FF2B5EF4-FFF2-40B4-BE49-F238E27FC236}">
                <a16:creationId xmlns:a16="http://schemas.microsoft.com/office/drawing/2014/main" id="{86BA93E2-A22E-47BF-A883-13426AC8563B}"/>
              </a:ext>
            </a:extLst>
          </p:cNvPr>
          <p:cNvSpPr>
            <a:spLocks noChangeArrowheads="1"/>
          </p:cNvSpPr>
          <p:nvPr/>
        </p:nvSpPr>
        <p:spPr bwMode="auto">
          <a:xfrm>
            <a:off x="4971681" y="2110896"/>
            <a:ext cx="1270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Heterozygous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dirty="0">
                <a:solidFill>
                  <a:srgbClr val="000000"/>
                </a:solidFill>
                <a:latin typeface="Arial Narrow" panose="020B0606020202030204" pitchFamily="34" charset="0"/>
                <a:cs typeface="Arial" panose="020B0604020202020204" pitchFamily="34" charset="0"/>
              </a:rPr>
              <a:t>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rgbClr val="0070C0"/>
                </a:solidFill>
                <a:latin typeface="Arial Narrow" panose="020B0606020202030204" pitchFamily="34" charset="0"/>
                <a:cs typeface="Arial" panose="020B0604020202020204" pitchFamily="34" charset="0"/>
              </a:rPr>
              <a:t>48 - Years</a:t>
            </a:r>
          </a:p>
        </p:txBody>
      </p:sp>
      <p:sp>
        <p:nvSpPr>
          <p:cNvPr id="243" name="Rectangle 7">
            <a:extLst>
              <a:ext uri="{FF2B5EF4-FFF2-40B4-BE49-F238E27FC236}">
                <a16:creationId xmlns:a16="http://schemas.microsoft.com/office/drawing/2014/main" id="{4AA294CF-8CBA-4183-B354-34816C7B1978}"/>
              </a:ext>
            </a:extLst>
          </p:cNvPr>
          <p:cNvSpPr>
            <a:spLocks noChangeArrowheads="1"/>
          </p:cNvSpPr>
          <p:nvPr/>
        </p:nvSpPr>
        <p:spPr bwMode="auto">
          <a:xfrm>
            <a:off x="5792419" y="2279171"/>
            <a:ext cx="1270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dirty="0">
                <a:solidFill>
                  <a:srgbClr val="000000"/>
                </a:solidFill>
                <a:latin typeface="Arial Narrow" panose="020B0606020202030204" pitchFamily="34" charset="0"/>
                <a:cs typeface="Arial" panose="020B0604020202020204" pitchFamily="34" charset="0"/>
              </a:rPr>
              <a:t>Heterozygous</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dirty="0">
                <a:solidFill>
                  <a:srgbClr val="000000"/>
                </a:solidFill>
                <a:latin typeface="Arial Narrow" panose="020B0606020202030204" pitchFamily="34" charset="0"/>
                <a:cs typeface="Arial" panose="020B0604020202020204" pitchFamily="34" charset="0"/>
              </a:rPr>
              <a:t> FH </a:t>
            </a:r>
            <a:br>
              <a:rPr lang="en-CA" altLang="en-US" sz="1000" dirty="0">
                <a:solidFill>
                  <a:srgbClr val="000000"/>
                </a:solidFill>
                <a:latin typeface="Arial Narrow" panose="020B0606020202030204" pitchFamily="34" charset="0"/>
                <a:cs typeface="Arial" panose="020B0604020202020204" pitchFamily="34" charset="0"/>
              </a:rPr>
            </a:br>
            <a:r>
              <a:rPr lang="en-CA" altLang="en-US" sz="1000" b="1" dirty="0">
                <a:solidFill>
                  <a:srgbClr val="F63724"/>
                </a:solidFill>
                <a:latin typeface="Arial Narrow" panose="020B0606020202030204" pitchFamily="34" charset="0"/>
                <a:cs typeface="Arial" panose="020B0604020202020204" pitchFamily="34" charset="0"/>
              </a:rPr>
              <a:t>53 - Years</a:t>
            </a:r>
          </a:p>
        </p:txBody>
      </p:sp>
      <p:sp>
        <p:nvSpPr>
          <p:cNvPr id="244" name="Down Arrow 120">
            <a:extLst>
              <a:ext uri="{FF2B5EF4-FFF2-40B4-BE49-F238E27FC236}">
                <a16:creationId xmlns:a16="http://schemas.microsoft.com/office/drawing/2014/main" id="{CE1FDE8F-05CF-4227-BEF7-5D2DBC7BFDC8}"/>
              </a:ext>
            </a:extLst>
          </p:cNvPr>
          <p:cNvSpPr/>
          <p:nvPr/>
        </p:nvSpPr>
        <p:spPr>
          <a:xfrm>
            <a:off x="1679206" y="4004783"/>
            <a:ext cx="206375" cy="557213"/>
          </a:xfrm>
          <a:prstGeom prst="downArrow">
            <a:avLst/>
          </a:prstGeom>
          <a:solidFill>
            <a:schemeClr val="accent4"/>
          </a:solidFill>
          <a:ln w="12700" cap="flat" cmpd="sng" algn="ctr">
            <a:no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5" name="Hexagon 244">
            <a:extLst>
              <a:ext uri="{FF2B5EF4-FFF2-40B4-BE49-F238E27FC236}">
                <a16:creationId xmlns:a16="http://schemas.microsoft.com/office/drawing/2014/main" id="{DFEBB724-BEF2-4C86-9CFA-D82FD30507E5}"/>
              </a:ext>
            </a:extLst>
          </p:cNvPr>
          <p:cNvSpPr/>
          <p:nvPr/>
        </p:nvSpPr>
        <p:spPr>
          <a:xfrm rot="16200000">
            <a:off x="1376787" y="3554728"/>
            <a:ext cx="822325" cy="798512"/>
          </a:xfrm>
          <a:prstGeom prst="hexagon">
            <a:avLst/>
          </a:prstGeom>
          <a:solidFill>
            <a:schemeClr val="accent4"/>
          </a:solidFill>
          <a:ln w="25400" cap="flat" cmpd="sng" algn="ctr">
            <a:no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6" name="Rectangle 7">
            <a:extLst>
              <a:ext uri="{FF2B5EF4-FFF2-40B4-BE49-F238E27FC236}">
                <a16:creationId xmlns:a16="http://schemas.microsoft.com/office/drawing/2014/main" id="{0D4E8BF4-9322-4D7E-BB1E-6E52FA0300B4}"/>
              </a:ext>
            </a:extLst>
          </p:cNvPr>
          <p:cNvSpPr>
            <a:spLocks noChangeArrowheads="1"/>
          </p:cNvSpPr>
          <p:nvPr/>
        </p:nvSpPr>
        <p:spPr bwMode="auto">
          <a:xfrm>
            <a:off x="1315669" y="3669821"/>
            <a:ext cx="94138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b="1">
                <a:solidFill>
                  <a:prstClr val="white"/>
                </a:solidFill>
                <a:latin typeface="Arial" panose="020B0604020202020204" pitchFamily="34" charset="0"/>
                <a:cs typeface="Arial" panose="020B0604020202020204" pitchFamily="34" charset="0"/>
              </a:rPr>
              <a:t>START </a:t>
            </a:r>
            <a:br>
              <a:rPr lang="en-CA" altLang="en-US" sz="1000" b="1">
                <a:solidFill>
                  <a:prstClr val="white"/>
                </a:solidFill>
                <a:latin typeface="Arial" panose="020B0604020202020204" pitchFamily="34" charset="0"/>
                <a:cs typeface="Arial" panose="020B0604020202020204" pitchFamily="34" charset="0"/>
              </a:rPr>
            </a:br>
            <a:r>
              <a:rPr lang="en-CA" altLang="en-US" sz="1000" b="1">
                <a:solidFill>
                  <a:prstClr val="white"/>
                </a:solidFill>
                <a:latin typeface="Arial" panose="020B0604020202020204" pitchFamily="34" charset="0"/>
                <a:cs typeface="Arial" panose="020B0604020202020204" pitchFamily="34" charset="0"/>
              </a:rPr>
              <a:t>LOW DOSE STATIN</a:t>
            </a:r>
          </a:p>
        </p:txBody>
      </p:sp>
      <p:sp>
        <p:nvSpPr>
          <p:cNvPr id="247" name="Down Arrow 122">
            <a:extLst>
              <a:ext uri="{FF2B5EF4-FFF2-40B4-BE49-F238E27FC236}">
                <a16:creationId xmlns:a16="http://schemas.microsoft.com/office/drawing/2014/main" id="{A4AD0289-FC18-4A60-9B57-5F494BA357B6}"/>
              </a:ext>
            </a:extLst>
          </p:cNvPr>
          <p:cNvSpPr/>
          <p:nvPr/>
        </p:nvSpPr>
        <p:spPr>
          <a:xfrm>
            <a:off x="2555506" y="3374546"/>
            <a:ext cx="206375" cy="555625"/>
          </a:xfrm>
          <a:prstGeom prst="downArrow">
            <a:avLst/>
          </a:prstGeom>
          <a:solidFill>
            <a:schemeClr val="accent4"/>
          </a:solidFill>
          <a:ln w="12700" cap="flat" cmpd="sng" algn="ctr">
            <a:no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8" name="Hexagon 247">
            <a:extLst>
              <a:ext uri="{FF2B5EF4-FFF2-40B4-BE49-F238E27FC236}">
                <a16:creationId xmlns:a16="http://schemas.microsoft.com/office/drawing/2014/main" id="{BE32865E-6B50-459A-9382-25CC6A73558A}"/>
              </a:ext>
            </a:extLst>
          </p:cNvPr>
          <p:cNvSpPr/>
          <p:nvPr/>
        </p:nvSpPr>
        <p:spPr>
          <a:xfrm rot="16200000">
            <a:off x="2253881" y="2923696"/>
            <a:ext cx="820738" cy="798512"/>
          </a:xfrm>
          <a:prstGeom prst="hexagon">
            <a:avLst/>
          </a:prstGeom>
          <a:solidFill>
            <a:schemeClr val="accent4"/>
          </a:solidFill>
          <a:ln w="25400" cap="flat" cmpd="sng" algn="ctr">
            <a:noFill/>
            <a:prstDash val="solid"/>
            <a:miter lim="800000"/>
            <a:headEnd type="none" w="med" len="med"/>
            <a:tailEnd type="none"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9" name="Rectangle 7">
            <a:extLst>
              <a:ext uri="{FF2B5EF4-FFF2-40B4-BE49-F238E27FC236}">
                <a16:creationId xmlns:a16="http://schemas.microsoft.com/office/drawing/2014/main" id="{2BDE3449-4BBC-4048-8610-4961C796F6A3}"/>
              </a:ext>
            </a:extLst>
          </p:cNvPr>
          <p:cNvSpPr>
            <a:spLocks noChangeArrowheads="1"/>
          </p:cNvSpPr>
          <p:nvPr/>
        </p:nvSpPr>
        <p:spPr bwMode="auto">
          <a:xfrm>
            <a:off x="2191969" y="3039583"/>
            <a:ext cx="9413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fontAlgn="base">
              <a:lnSpc>
                <a:spcPct val="100000"/>
              </a:lnSpc>
              <a:spcBef>
                <a:spcPct val="0"/>
              </a:spcBef>
              <a:spcAft>
                <a:spcPct val="0"/>
              </a:spcAft>
              <a:buFontTx/>
              <a:buNone/>
            </a:pPr>
            <a:r>
              <a:rPr lang="en-CA" altLang="en-US" sz="1000" b="1" dirty="0">
                <a:solidFill>
                  <a:prstClr val="white"/>
                </a:solidFill>
                <a:latin typeface="Arial" panose="020B0604020202020204" pitchFamily="34" charset="0"/>
                <a:cs typeface="Arial" panose="020B0604020202020204" pitchFamily="34" charset="0"/>
              </a:rPr>
              <a:t>START </a:t>
            </a:r>
            <a:br>
              <a:rPr lang="en-CA" altLang="en-US" sz="1000" b="1" dirty="0">
                <a:solidFill>
                  <a:prstClr val="white"/>
                </a:solidFill>
                <a:latin typeface="Arial" panose="020B0604020202020204" pitchFamily="34" charset="0"/>
                <a:cs typeface="Arial" panose="020B0604020202020204" pitchFamily="34" charset="0"/>
              </a:rPr>
            </a:br>
            <a:r>
              <a:rPr lang="en-CA" altLang="en-US" sz="1000" b="1" dirty="0">
                <a:solidFill>
                  <a:prstClr val="white"/>
                </a:solidFill>
                <a:latin typeface="Arial" panose="020B0604020202020204" pitchFamily="34" charset="0"/>
                <a:cs typeface="Arial" panose="020B0604020202020204" pitchFamily="34" charset="0"/>
              </a:rPr>
              <a:t>HIGH DOSE STATIN</a:t>
            </a:r>
          </a:p>
        </p:txBody>
      </p:sp>
      <p:grpSp>
        <p:nvGrpSpPr>
          <p:cNvPr id="250" name="Group 17">
            <a:extLst>
              <a:ext uri="{FF2B5EF4-FFF2-40B4-BE49-F238E27FC236}">
                <a16:creationId xmlns:a16="http://schemas.microsoft.com/office/drawing/2014/main" id="{5FF14F5B-3988-4C56-954F-1BC200C56769}"/>
              </a:ext>
            </a:extLst>
          </p:cNvPr>
          <p:cNvGrpSpPr>
            <a:grpSpLocks/>
          </p:cNvGrpSpPr>
          <p:nvPr/>
        </p:nvGrpSpPr>
        <p:grpSpPr bwMode="auto">
          <a:xfrm>
            <a:off x="7522794" y="2982433"/>
            <a:ext cx="1958975" cy="1385888"/>
            <a:chOff x="7683510" y="3012194"/>
            <a:chExt cx="1959018" cy="1384995"/>
          </a:xfrm>
        </p:grpSpPr>
        <p:sp>
          <p:nvSpPr>
            <p:cNvPr id="251" name="Rectangle 7">
              <a:extLst>
                <a:ext uri="{FF2B5EF4-FFF2-40B4-BE49-F238E27FC236}">
                  <a16:creationId xmlns:a16="http://schemas.microsoft.com/office/drawing/2014/main" id="{DB09C452-3B31-4DA2-839C-5BE299CBCCB0}"/>
                </a:ext>
              </a:extLst>
            </p:cNvPr>
            <p:cNvSpPr>
              <a:spLocks noChangeArrowheads="1"/>
            </p:cNvSpPr>
            <p:nvPr/>
          </p:nvSpPr>
          <p:spPr bwMode="auto">
            <a:xfrm>
              <a:off x="7683510" y="3012194"/>
              <a:ext cx="195901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Smoking </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Hypertension</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Diabetes</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Triglycerides</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HDL-C</a:t>
              </a:r>
            </a:p>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Lipoprotein(a)</a:t>
              </a:r>
            </a:p>
            <a:p>
              <a:pPr marL="0" marR="0" lvl="0" indent="0" defTabSz="914400" eaLnBrk="1" fontAlgn="base" latinLnBrk="0" hangingPunct="1">
                <a:lnSpc>
                  <a:spcPct val="100000"/>
                </a:lnSpc>
                <a:spcBef>
                  <a:spcPct val="0"/>
                </a:spcBef>
                <a:spcAft>
                  <a:spcPct val="0"/>
                </a:spcAft>
                <a:buClrTx/>
                <a:buSzTx/>
                <a:buFontTx/>
                <a:buNone/>
                <a:tabLst/>
                <a:defRPr/>
              </a:pPr>
              <a:endParaRPr kumimoji="0" lang="en-CA" altLang="en-US" sz="1200" b="0" i="0" u="none" strike="noStrike" kern="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cxnSp>
          <p:nvCxnSpPr>
            <p:cNvPr id="252" name="Straight Arrow Connector 251">
              <a:extLst>
                <a:ext uri="{FF2B5EF4-FFF2-40B4-BE49-F238E27FC236}">
                  <a16:creationId xmlns:a16="http://schemas.microsoft.com/office/drawing/2014/main" id="{0E46CE74-EA19-476B-894F-41F4A6BB32EC}"/>
                </a:ext>
              </a:extLst>
            </p:cNvPr>
            <p:cNvCxnSpPr/>
            <p:nvPr/>
          </p:nvCxnSpPr>
          <p:spPr>
            <a:xfrm flipV="1">
              <a:off x="7683510" y="4014848"/>
              <a:ext cx="0" cy="125332"/>
            </a:xfrm>
            <a:prstGeom prst="straightConnector1">
              <a:avLst/>
            </a:prstGeom>
            <a:noFill/>
            <a:ln w="6350" cap="flat" cmpd="sng" algn="ctr">
              <a:solidFill>
                <a:srgbClr val="5B9BD5"/>
              </a:solidFill>
              <a:prstDash val="solid"/>
              <a:miter lim="800000"/>
              <a:tailEnd type="triangle"/>
            </a:ln>
            <a:effectLst/>
          </p:spPr>
        </p:cxnSp>
        <p:cxnSp>
          <p:nvCxnSpPr>
            <p:cNvPr id="253" name="Straight Arrow Connector 252">
              <a:extLst>
                <a:ext uri="{FF2B5EF4-FFF2-40B4-BE49-F238E27FC236}">
                  <a16:creationId xmlns:a16="http://schemas.microsoft.com/office/drawing/2014/main" id="{392FE81A-5177-47D3-A547-223F0DBF3471}"/>
                </a:ext>
              </a:extLst>
            </p:cNvPr>
            <p:cNvCxnSpPr/>
            <p:nvPr/>
          </p:nvCxnSpPr>
          <p:spPr>
            <a:xfrm flipV="1">
              <a:off x="7683510" y="3654718"/>
              <a:ext cx="0" cy="125331"/>
            </a:xfrm>
            <a:prstGeom prst="straightConnector1">
              <a:avLst/>
            </a:prstGeom>
            <a:noFill/>
            <a:ln w="6350" cap="flat" cmpd="sng" algn="ctr">
              <a:solidFill>
                <a:srgbClr val="5B9BD5"/>
              </a:solidFill>
              <a:prstDash val="solid"/>
              <a:miter lim="800000"/>
              <a:tailEnd type="triangle"/>
            </a:ln>
            <a:effectLst/>
          </p:spPr>
        </p:cxnSp>
        <p:cxnSp>
          <p:nvCxnSpPr>
            <p:cNvPr id="254" name="Straight Arrow Connector 253">
              <a:extLst>
                <a:ext uri="{FF2B5EF4-FFF2-40B4-BE49-F238E27FC236}">
                  <a16:creationId xmlns:a16="http://schemas.microsoft.com/office/drawing/2014/main" id="{71F4E5A4-8BDD-4556-9E47-FC1930E4FB18}"/>
                </a:ext>
              </a:extLst>
            </p:cNvPr>
            <p:cNvCxnSpPr/>
            <p:nvPr/>
          </p:nvCxnSpPr>
          <p:spPr>
            <a:xfrm rot="10800000" flipV="1">
              <a:off x="7683510" y="3845095"/>
              <a:ext cx="0" cy="125331"/>
            </a:xfrm>
            <a:prstGeom prst="straightConnector1">
              <a:avLst/>
            </a:prstGeom>
            <a:noFill/>
            <a:ln w="6350" cap="flat" cmpd="sng" algn="ctr">
              <a:solidFill>
                <a:srgbClr val="5B9BD5"/>
              </a:solidFill>
              <a:prstDash val="solid"/>
              <a:miter lim="800000"/>
              <a:tailEnd type="triangle"/>
            </a:ln>
            <a:effectLst/>
          </p:spPr>
        </p:cxnSp>
      </p:grpSp>
      <p:sp>
        <p:nvSpPr>
          <p:cNvPr id="255" name="Rectangle 2">
            <a:extLst>
              <a:ext uri="{FF2B5EF4-FFF2-40B4-BE49-F238E27FC236}">
                <a16:creationId xmlns:a16="http://schemas.microsoft.com/office/drawing/2014/main" id="{DD70E420-44EB-4C4F-B5DA-201AFD23E7FE}"/>
              </a:ext>
            </a:extLst>
          </p:cNvPr>
          <p:cNvSpPr>
            <a:spLocks noChangeArrowheads="1"/>
          </p:cNvSpPr>
          <p:nvPr/>
        </p:nvSpPr>
        <p:spPr bwMode="auto">
          <a:xfrm>
            <a:off x="7416431" y="1688621"/>
            <a:ext cx="1254126" cy="43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93000"/>
              </a:lnSpc>
              <a:spcBef>
                <a:spcPct val="0"/>
              </a:spcBef>
              <a:spcAft>
                <a:spcPct val="0"/>
              </a:spcAft>
              <a:buSzPct val="45000"/>
              <a:buFontTx/>
              <a:buNone/>
            </a:pPr>
            <a:r>
              <a:rPr lang="en-GB" altLang="en-US" sz="1200" b="1" dirty="0">
                <a:solidFill>
                  <a:prstClr val="black"/>
                </a:solidFill>
                <a:latin typeface="Arial Narrow" panose="020B0606020202030204" pitchFamily="34" charset="0"/>
                <a:ea typeface="msgothic"/>
                <a:cs typeface="msgothic"/>
              </a:rPr>
              <a:t>Factors Affecting </a:t>
            </a:r>
          </a:p>
          <a:p>
            <a:pPr defTabSz="914400" fontAlgn="base">
              <a:lnSpc>
                <a:spcPct val="93000"/>
              </a:lnSpc>
              <a:spcBef>
                <a:spcPct val="0"/>
              </a:spcBef>
              <a:spcAft>
                <a:spcPct val="0"/>
              </a:spcAft>
              <a:buSzPct val="45000"/>
              <a:buFontTx/>
              <a:buNone/>
            </a:pPr>
            <a:r>
              <a:rPr lang="en-GB" altLang="en-US" sz="1200" b="1" dirty="0">
                <a:solidFill>
                  <a:prstClr val="black"/>
                </a:solidFill>
                <a:latin typeface="Arial Narrow" panose="020B0606020202030204" pitchFamily="34" charset="0"/>
                <a:ea typeface="msgothic"/>
                <a:cs typeface="msgothic"/>
              </a:rPr>
              <a:t>CHD Threshold</a:t>
            </a:r>
          </a:p>
        </p:txBody>
      </p:sp>
      <p:sp>
        <p:nvSpPr>
          <p:cNvPr id="256" name="Rectangle 255">
            <a:extLst>
              <a:ext uri="{FF2B5EF4-FFF2-40B4-BE49-F238E27FC236}">
                <a16:creationId xmlns:a16="http://schemas.microsoft.com/office/drawing/2014/main" id="{396D06D1-57D3-4316-BA8F-5FAC52F3D27A}"/>
              </a:ext>
            </a:extLst>
          </p:cNvPr>
          <p:cNvSpPr/>
          <p:nvPr/>
        </p:nvSpPr>
        <p:spPr>
          <a:xfrm>
            <a:off x="7205294" y="1644171"/>
            <a:ext cx="1736725" cy="2638425"/>
          </a:xfrm>
          <a:prstGeom prst="rect">
            <a:avLst/>
          </a:prstGeom>
          <a:no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110617" y="6022823"/>
            <a:ext cx="71900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Tree>
    <p:extLst>
      <p:ext uri="{BB962C8B-B14F-4D97-AF65-F5344CB8AC3E}">
        <p14:creationId xmlns:p14="http://schemas.microsoft.com/office/powerpoint/2010/main" val="198471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1" grpId="0"/>
      <p:bldP spid="242" grpId="0"/>
      <p:bldP spid="243" grpId="0"/>
      <p:bldP spid="244" grpId="0" animBg="1"/>
      <p:bldP spid="245" grpId="0" animBg="1"/>
      <p:bldP spid="246" grpId="0"/>
      <p:bldP spid="247" grpId="0" animBg="1"/>
      <p:bldP spid="2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B5E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4</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2400" b="1" dirty="0">
                <a:solidFill>
                  <a:prstClr val="white"/>
                </a:solidFill>
                <a:latin typeface="Arial Narrow" panose="020B0606020202030204" pitchFamily="34" charset="0"/>
              </a:rPr>
              <a:t>Visit 2 - 3</a:t>
            </a:r>
            <a:r>
              <a:rPr lang="en-US" sz="2400" b="1" dirty="0">
                <a:solidFill>
                  <a:prstClr val="white"/>
                </a:solidFill>
                <a:latin typeface="Arial Narrow" panose="020B0606020202030204" pitchFamily="34" charset="0"/>
              </a:rPr>
              <a:t> months follow-up</a:t>
            </a:r>
            <a:endPar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gradFill flip="none" rotWithShape="1">
            <a:gsLst>
              <a:gs pos="0">
                <a:srgbClr val="0B5E81">
                  <a:shade val="30000"/>
                  <a:satMod val="115000"/>
                </a:srgbClr>
              </a:gs>
              <a:gs pos="50000">
                <a:srgbClr val="0B5E81">
                  <a:shade val="67500"/>
                  <a:satMod val="115000"/>
                </a:srgbClr>
              </a:gs>
              <a:gs pos="100000">
                <a:srgbClr val="0B5E8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id="{BF1912BF-59B5-4DA6-9294-818DD7192470}"/>
              </a:ext>
            </a:extLst>
          </p:cNvPr>
          <p:cNvSpPr txBox="1"/>
          <p:nvPr/>
        </p:nvSpPr>
        <p:spPr>
          <a:xfrm>
            <a:off x="1199971" y="1689981"/>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54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24" name="Picture 23" descr="A person wearing a white shirt&#10;&#10;Description generated with very high confidence">
            <a:extLst>
              <a:ext uri="{FF2B5EF4-FFF2-40B4-BE49-F238E27FC236}">
                <a16:creationId xmlns:a16="http://schemas.microsoft.com/office/drawing/2014/main" id="{C0A15290-335A-4543-A425-7EC560F4205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154751"/>
            <a:ext cx="3204710" cy="4272946"/>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239907" y="2144127"/>
            <a:ext cx="3156841" cy="3902517"/>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buClr>
                <a:srgbClr val="242C49"/>
              </a:buClr>
            </a:pPr>
            <a:r>
              <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You prescribed atorvastatin 80 mg plus lifestyle modifications</a:t>
            </a:r>
          </a:p>
          <a:p>
            <a:pPr>
              <a:lnSpc>
                <a:spcPct val="100000"/>
              </a:lnSpc>
              <a:spcBef>
                <a:spcPts val="0"/>
              </a:spcBef>
              <a:buClr>
                <a:srgbClr val="242C49"/>
              </a:buClr>
            </a:pPr>
            <a:r>
              <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to Jack 3 months ago and he returns for a follow-up appointment</a:t>
            </a:r>
          </a:p>
          <a:p>
            <a:pPr>
              <a:lnSpc>
                <a:spcPct val="100000"/>
              </a:lnSpc>
              <a:spcBef>
                <a:spcPts val="0"/>
              </a:spcBef>
              <a:buClr>
                <a:srgbClr val="242C49"/>
              </a:buClr>
            </a:pPr>
            <a:endPar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p>
            <a:pPr>
              <a:lnSpc>
                <a:spcPct val="100000"/>
              </a:lnSpc>
              <a:spcBef>
                <a:spcPts val="0"/>
              </a:spcBef>
              <a:buClr>
                <a:srgbClr val="242C49"/>
              </a:buClr>
            </a:pPr>
            <a:r>
              <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His most recent LDL-C is </a:t>
            </a:r>
            <a:r>
              <a:rPr lang="en-CA" b="1" dirty="0">
                <a:solidFill>
                  <a:srgbClr val="F63724"/>
                </a:solidFill>
                <a:latin typeface="Arial Narrow" panose="020B0606020202030204" pitchFamily="34" charset="0"/>
                <a:ea typeface="Lato" panose="020F0502020204030203" pitchFamily="34" charset="0"/>
                <a:cs typeface="Lato" panose="020F0502020204030203" pitchFamily="34" charset="0"/>
              </a:rPr>
              <a:t>4.01</a:t>
            </a:r>
            <a:r>
              <a:rPr lang="en-CA"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rPr>
              <a:t> mmol/L </a:t>
            </a:r>
          </a:p>
          <a:p>
            <a:pPr>
              <a:lnSpc>
                <a:spcPct val="100000"/>
              </a:lnSpc>
              <a:spcBef>
                <a:spcPts val="0"/>
              </a:spcBef>
              <a:buClr>
                <a:srgbClr val="242C49"/>
              </a:buClr>
            </a:pPr>
            <a:endParaRPr lang="en-CA" sz="14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p>
            <a:pPr marL="285750" lvl="0" indent="-285750" algn="l">
              <a:lnSpc>
                <a:spcPct val="100000"/>
              </a:lnSpc>
              <a:spcBef>
                <a:spcPts val="0"/>
              </a:spcBef>
              <a:buClr>
                <a:srgbClr val="242C49"/>
              </a:buClr>
              <a:buFont typeface="Wingdings" panose="05000000000000000000" pitchFamily="2" charset="2"/>
              <a:buChar char="§"/>
              <a:defRPr/>
            </a:pPr>
            <a:r>
              <a:rPr lang="en-CA" sz="16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Initial Visit LDL-C: 	8.72 mmol/L</a:t>
            </a:r>
            <a:endParaRPr lang="en-CA" sz="1200" b="1" dirty="0">
              <a:solidFill>
                <a:srgbClr val="1B1A5A"/>
              </a:solidFill>
              <a:latin typeface="Agency FB" panose="020B0503020202020204" pitchFamily="34" charset="0"/>
              <a:ea typeface="Lato" panose="020F0502020204030203" pitchFamily="34" charset="0"/>
              <a:cs typeface="Lato" panose="020F0502020204030203" pitchFamily="34" charset="0"/>
            </a:endParaRPr>
          </a:p>
          <a:p>
            <a:pPr>
              <a:lnSpc>
                <a:spcPct val="100000"/>
              </a:lnSpc>
              <a:spcBef>
                <a:spcPts val="0"/>
              </a:spcBef>
              <a:buClr>
                <a:srgbClr val="242C49"/>
              </a:buClr>
            </a:pPr>
            <a:endParaRPr lang="en-CA" sz="1800" b="1" dirty="0">
              <a:solidFill>
                <a:srgbClr val="1B1A5A"/>
              </a:solidFill>
              <a:latin typeface="Agency FB" panose="020B05030202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58774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id="{8CECF18D-349B-45C8-8B3C-021178FBD5DF}"/>
              </a:ext>
            </a:extLst>
          </p:cNvPr>
          <p:cNvSpPr txBox="1">
            <a:spLocks/>
          </p:cNvSpPr>
          <p:nvPr/>
        </p:nvSpPr>
        <p:spPr>
          <a:xfrm>
            <a:off x="178643" y="1945759"/>
            <a:ext cx="7411860" cy="3484642"/>
          </a:xfrm>
          <a:prstGeom prst="rect">
            <a:avLst/>
          </a:prstGeom>
        </p:spPr>
        <p:txBody>
          <a:bodyPr vert="horz" lIns="91440" tIns="45720" rIns="91440" bIns="45720" rtlCol="0">
            <a:normAutofit fontScale="92500"/>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r>
              <a:rPr kumimoji="0" lang="en-CA" b="1" i="0" u="none" strike="noStrike" kern="1200" cap="none" spc="0" normalizeH="0" baseline="0" noProof="0" dirty="0">
                <a:ln>
                  <a:noFill/>
                </a:ln>
                <a:solidFill>
                  <a:srgbClr val="0A5C7E"/>
                </a:solidFill>
                <a:effectLst/>
                <a:uLnTx/>
                <a:uFillTx/>
                <a:latin typeface="Arial Narrow"/>
                <a:ea typeface="+mn-ea"/>
              </a:rPr>
              <a:t>Please select from one of the available options</a:t>
            </a:r>
          </a:p>
          <a:p>
            <a:pPr marL="0" marR="0" lvl="0" indent="0" algn="l" defTabSz="457200" rtl="0" eaLnBrk="1" fontAlgn="base" latinLnBrk="0" hangingPunct="1">
              <a:lnSpc>
                <a:spcPct val="100000"/>
              </a:lnSpc>
              <a:spcBef>
                <a:spcPct val="20000"/>
              </a:spcBef>
              <a:spcAft>
                <a:spcPct val="0"/>
              </a:spcAft>
              <a:buClr>
                <a:srgbClr val="003192"/>
              </a:buClr>
              <a:buSzTx/>
              <a:buFont typeface="Arial" charset="0"/>
              <a:buNone/>
              <a:tabLst/>
              <a:defRPr/>
            </a:pPr>
            <a:endParaRPr kumimoji="0" lang="en-CA" sz="2800" b="1" i="0" u="none" strike="noStrike" kern="1200" cap="none" spc="0" normalizeH="0" baseline="0" noProof="0" dirty="0">
              <a:ln>
                <a:noFill/>
              </a:ln>
              <a:solidFill>
                <a:srgbClr val="000000">
                  <a:lumMod val="85000"/>
                  <a:lumOff val="15000"/>
                </a:srgbClr>
              </a:solidFill>
              <a:effectLst/>
              <a:uLnTx/>
              <a:uFillTx/>
              <a:latin typeface="Arial Narrow"/>
              <a:ea typeface="+mn-ea"/>
            </a:endParaRPr>
          </a:p>
          <a:p>
            <a:pPr marL="914400" lvl="1" indent="-514350">
              <a:buClr>
                <a:srgbClr val="0A5C7E"/>
              </a:buClr>
              <a:buFont typeface="+mj-lt"/>
              <a:buAutoNum type="arabicPeriod"/>
              <a:defRPr/>
            </a:pPr>
            <a:r>
              <a:rPr lang="en-CA" b="1" dirty="0">
                <a:solidFill>
                  <a:srgbClr val="000000">
                    <a:lumMod val="85000"/>
                    <a:lumOff val="15000"/>
                  </a:srgbClr>
                </a:solidFill>
              </a:rPr>
              <a:t>No change</a:t>
            </a:r>
          </a:p>
          <a:p>
            <a:pPr marL="914400" lvl="1" indent="-514350">
              <a:buClr>
                <a:srgbClr val="0A5C7E"/>
              </a:buClr>
              <a:buFont typeface="+mj-lt"/>
              <a:buAutoNum type="arabicPeriod"/>
              <a:defRPr/>
            </a:pPr>
            <a:r>
              <a:rPr lang="en-CA" b="1" dirty="0">
                <a:solidFill>
                  <a:srgbClr val="000000">
                    <a:lumMod val="85000"/>
                    <a:lumOff val="15000"/>
                  </a:srgbClr>
                </a:solidFill>
              </a:rPr>
              <a:t>Switch to Rosuvastatin 40 mg/day</a:t>
            </a:r>
          </a:p>
          <a:p>
            <a:pPr marL="914400" lvl="1" indent="-514350">
              <a:buClr>
                <a:srgbClr val="0A5C7E"/>
              </a:buClr>
              <a:buFont typeface="+mj-lt"/>
              <a:buAutoNum type="arabicPeriod"/>
              <a:defRPr/>
            </a:pPr>
            <a:r>
              <a:rPr lang="en-CA" b="1" dirty="0">
                <a:solidFill>
                  <a:srgbClr val="000000">
                    <a:lumMod val="85000"/>
                    <a:lumOff val="15000"/>
                  </a:srgbClr>
                </a:solidFill>
              </a:rPr>
              <a:t>Add Ezetimibe 10 mg to Atorvastatin 80 mg/day</a:t>
            </a:r>
          </a:p>
          <a:p>
            <a:pPr marL="914400" lvl="1" indent="-514350">
              <a:buClr>
                <a:srgbClr val="0A5C7E"/>
              </a:buClr>
              <a:buFont typeface="+mj-lt"/>
              <a:buAutoNum type="arabicPeriod"/>
              <a:defRPr/>
            </a:pPr>
            <a:r>
              <a:rPr lang="en-CA" b="1" dirty="0">
                <a:solidFill>
                  <a:srgbClr val="000000">
                    <a:lumMod val="85000"/>
                    <a:lumOff val="15000"/>
                  </a:srgbClr>
                </a:solidFill>
              </a:rPr>
              <a:t>Add a PCSK9 inhibitor</a:t>
            </a:r>
          </a:p>
        </p:txBody>
      </p:sp>
      <p:sp>
        <p:nvSpPr>
          <p:cNvPr id="7" name="Rectangle 6"/>
          <p:cNvSpPr/>
          <p:nvPr/>
        </p:nvSpPr>
        <p:spPr>
          <a:xfrm>
            <a:off x="-18797" y="6096000"/>
            <a:ext cx="9162797" cy="762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280160"/>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8796" y="37754"/>
            <a:ext cx="9162796" cy="1200329"/>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What would be your next management step for Jack’s LDL-C?</a:t>
            </a:r>
          </a:p>
        </p:txBody>
      </p:sp>
      <p:pic>
        <p:nvPicPr>
          <p:cNvPr id="3" name="Picture 2" descr="A close up of a sign&#10;&#10;Description generated with very high confidence">
            <a:extLst>
              <a:ext uri="{FF2B5EF4-FFF2-40B4-BE49-F238E27FC236}">
                <a16:creationId xmlns:a16="http://schemas.microsoft.com/office/drawing/2014/main" id="{9CE7944B-C6F6-4467-AAD3-367506D73F7A}"/>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29956" y="2305050"/>
            <a:ext cx="1852346" cy="4171949"/>
          </a:xfrm>
          <a:prstGeom prst="rect">
            <a:avLst/>
          </a:prstGeom>
        </p:spPr>
      </p:pic>
      <p:sp>
        <p:nvSpPr>
          <p:cNvPr id="8" name="TextBox 1">
            <a:extLst>
              <a:ext uri="{FF2B5EF4-FFF2-40B4-BE49-F238E27FC236}">
                <a16:creationId xmlns:a16="http://schemas.microsoft.com/office/drawing/2014/main" id="{7F5A72C2-0132-4024-9636-00B440D40AC7}"/>
              </a:ext>
            </a:extLst>
          </p:cNvPr>
          <p:cNvSpPr txBox="1">
            <a:spLocks noChangeArrowheads="1"/>
          </p:cNvSpPr>
          <p:nvPr/>
        </p:nvSpPr>
        <p:spPr bwMode="auto">
          <a:xfrm>
            <a:off x="86428" y="5834390"/>
            <a:ext cx="71900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Tree>
    <p:extLst>
      <p:ext uri="{BB962C8B-B14F-4D97-AF65-F5344CB8AC3E}">
        <p14:creationId xmlns:p14="http://schemas.microsoft.com/office/powerpoint/2010/main" val="1807524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200" b="1" dirty="0">
                <a:solidFill>
                  <a:prstClr val="white"/>
                </a:solidFill>
                <a:latin typeface="Arial Narrow" panose="020B0606020202030204" pitchFamily="34" charset="0"/>
              </a:rPr>
              <a:t>There Is a Need for More Robust </a:t>
            </a:r>
          </a:p>
          <a:p>
            <a:pPr lvl="0" algn="ctr" defTabSz="1218987">
              <a:defRPr/>
            </a:pPr>
            <a:r>
              <a:rPr lang="en-CA" sz="3200" b="1" dirty="0">
                <a:solidFill>
                  <a:prstClr val="white"/>
                </a:solidFill>
                <a:latin typeface="Arial Narrow" panose="020B0606020202030204" pitchFamily="34" charset="0"/>
              </a:rPr>
              <a:t>Lipid Lowering in HeFH</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73473" y="6340473"/>
            <a:ext cx="8080737"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charset="0"/>
            </a:endParaRPr>
          </a:p>
          <a:p>
            <a:pPr lvl="0">
              <a:defRPr/>
            </a:pPr>
            <a:r>
              <a:rPr lang="en-CA" sz="1000" dirty="0" err="1">
                <a:solidFill>
                  <a:srgbClr val="FFFFFF"/>
                </a:solidFill>
                <a:latin typeface="Arial Narrow" panose="020B0606020202030204" pitchFamily="34" charset="0"/>
                <a:cs typeface="Arial" charset="0"/>
              </a:rPr>
              <a:t>Pijlman</a:t>
            </a:r>
            <a:r>
              <a:rPr lang="en-CA" sz="1000" dirty="0">
                <a:solidFill>
                  <a:srgbClr val="FFFFFF"/>
                </a:solidFill>
                <a:latin typeface="Arial Narrow" panose="020B0606020202030204" pitchFamily="34" charset="0"/>
                <a:cs typeface="Arial" charset="0"/>
              </a:rPr>
              <a:t> AH, et al. Atherosclerosis. 2010;209;189–194.</a:t>
            </a: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110617" y="6022823"/>
            <a:ext cx="71900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HeFH: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Heterozygous</a:t>
            </a: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p>
        </p:txBody>
      </p:sp>
      <p:pic>
        <p:nvPicPr>
          <p:cNvPr id="3" name="Picture 2">
            <a:extLst>
              <a:ext uri="{FF2B5EF4-FFF2-40B4-BE49-F238E27FC236}">
                <a16:creationId xmlns:a16="http://schemas.microsoft.com/office/drawing/2014/main" id="{3A525481-747A-4770-ABC9-E8A579B929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24" y="1683718"/>
            <a:ext cx="715762" cy="715762"/>
          </a:xfrm>
          <a:prstGeom prst="rect">
            <a:avLst/>
          </a:prstGeom>
        </p:spPr>
      </p:pic>
      <p:sp>
        <p:nvSpPr>
          <p:cNvPr id="4" name="Rectangle 3">
            <a:extLst>
              <a:ext uri="{FF2B5EF4-FFF2-40B4-BE49-F238E27FC236}">
                <a16:creationId xmlns:a16="http://schemas.microsoft.com/office/drawing/2014/main" id="{8B550303-C22B-4562-9CFA-F3A6923CB7F3}"/>
              </a:ext>
            </a:extLst>
          </p:cNvPr>
          <p:cNvSpPr/>
          <p:nvPr/>
        </p:nvSpPr>
        <p:spPr>
          <a:xfrm>
            <a:off x="835737" y="1829771"/>
            <a:ext cx="6376220" cy="400110"/>
          </a:xfrm>
          <a:prstGeom prst="rect">
            <a:avLst/>
          </a:prstGeom>
        </p:spPr>
        <p:txBody>
          <a:bodyPr wrap="square">
            <a:spAutoFit/>
          </a:bodyPr>
          <a:lstStyle/>
          <a:p>
            <a:pPr marL="285750" indent="-285750">
              <a:spcBef>
                <a:spcPts val="500"/>
              </a:spcBef>
              <a:buClr>
                <a:srgbClr val="0A5C7E"/>
              </a:buClr>
              <a:buFont typeface="Wingdings" panose="05000000000000000000" pitchFamily="2" charset="2"/>
              <a:buChar char="§"/>
            </a:pPr>
            <a:r>
              <a:rPr lang="en-CA" altLang="en-US" sz="2000" b="1" dirty="0">
                <a:latin typeface="Arial Narrow" panose="020B0606020202030204" pitchFamily="34" charset="0"/>
              </a:rPr>
              <a:t>Netherlands study of 1,249 patients with HeFH</a:t>
            </a:r>
          </a:p>
        </p:txBody>
      </p:sp>
      <p:sp>
        <p:nvSpPr>
          <p:cNvPr id="92" name="Rectangle 91">
            <a:extLst>
              <a:ext uri="{FF2B5EF4-FFF2-40B4-BE49-F238E27FC236}">
                <a16:creationId xmlns:a16="http://schemas.microsoft.com/office/drawing/2014/main" id="{E577019C-D53C-4867-A4C7-50EBACFF5BE4}"/>
              </a:ext>
            </a:extLst>
          </p:cNvPr>
          <p:cNvSpPr/>
          <p:nvPr/>
        </p:nvSpPr>
        <p:spPr>
          <a:xfrm>
            <a:off x="698084" y="2188649"/>
            <a:ext cx="3200400" cy="369332"/>
          </a:xfrm>
          <a:prstGeom prst="rect">
            <a:avLst/>
          </a:prstGeom>
        </p:spPr>
        <p:txBody>
          <a:bodyPr wrap="square">
            <a:spAutoFit/>
          </a:bodyPr>
          <a:lstStyle/>
          <a:p>
            <a:pPr marL="800100" lvl="1" indent="-342900">
              <a:spcBef>
                <a:spcPts val="500"/>
              </a:spcBef>
              <a:buClr>
                <a:srgbClr val="0A5C7E"/>
              </a:buClr>
              <a:buFont typeface="Arial Narrow" panose="020B0606020202030204" pitchFamily="34" charset="0"/>
              <a:buChar char="→"/>
            </a:pPr>
            <a:r>
              <a:rPr lang="en-CA" altLang="en-US" b="1" dirty="0">
                <a:solidFill>
                  <a:srgbClr val="0A5C7E"/>
                </a:solidFill>
                <a:latin typeface="Arial Narrow" panose="020B0606020202030204" pitchFamily="34" charset="0"/>
              </a:rPr>
              <a:t>96% </a:t>
            </a:r>
            <a:r>
              <a:rPr lang="en-CA" altLang="en-US" dirty="0">
                <a:latin typeface="Arial Narrow" panose="020B0606020202030204" pitchFamily="34" charset="0"/>
              </a:rPr>
              <a:t>were on statins</a:t>
            </a:r>
          </a:p>
        </p:txBody>
      </p:sp>
      <p:sp>
        <p:nvSpPr>
          <p:cNvPr id="93" name="Rectangle 92">
            <a:extLst>
              <a:ext uri="{FF2B5EF4-FFF2-40B4-BE49-F238E27FC236}">
                <a16:creationId xmlns:a16="http://schemas.microsoft.com/office/drawing/2014/main" id="{F69B8403-BB65-4BA9-8548-9A93D866E2E6}"/>
              </a:ext>
            </a:extLst>
          </p:cNvPr>
          <p:cNvSpPr/>
          <p:nvPr/>
        </p:nvSpPr>
        <p:spPr>
          <a:xfrm>
            <a:off x="698084" y="2556719"/>
            <a:ext cx="6710046" cy="369332"/>
          </a:xfrm>
          <a:prstGeom prst="rect">
            <a:avLst/>
          </a:prstGeom>
        </p:spPr>
        <p:txBody>
          <a:bodyPr wrap="square">
            <a:spAutoFit/>
          </a:bodyPr>
          <a:lstStyle/>
          <a:p>
            <a:pPr marL="800100" lvl="1" indent="-342900">
              <a:spcBef>
                <a:spcPts val="500"/>
              </a:spcBef>
              <a:buClr>
                <a:srgbClr val="0A5C7E"/>
              </a:buClr>
              <a:buFont typeface="Arial Narrow" panose="020B0606020202030204" pitchFamily="34" charset="0"/>
              <a:buChar char="→"/>
            </a:pPr>
            <a:r>
              <a:rPr lang="en-CA" altLang="en-US" b="1" dirty="0">
                <a:solidFill>
                  <a:srgbClr val="0A5C7E"/>
                </a:solidFill>
                <a:latin typeface="Arial Narrow" panose="020B0606020202030204" pitchFamily="34" charset="0"/>
              </a:rPr>
              <a:t>79%</a:t>
            </a:r>
            <a:r>
              <a:rPr lang="en-CA" altLang="en-US" b="1" dirty="0">
                <a:latin typeface="Arial Narrow" panose="020B0606020202030204" pitchFamily="34" charset="0"/>
              </a:rPr>
              <a:t> </a:t>
            </a:r>
            <a:r>
              <a:rPr lang="en-CA" altLang="en-US" dirty="0">
                <a:latin typeface="Arial Narrow" panose="020B0606020202030204" pitchFamily="34" charset="0"/>
              </a:rPr>
              <a:t>of these did not achieve LDL-C target of &lt; 2.5 mmol/L</a:t>
            </a:r>
          </a:p>
        </p:txBody>
      </p:sp>
      <p:sp>
        <p:nvSpPr>
          <p:cNvPr id="94" name="Rectangle 93">
            <a:extLst>
              <a:ext uri="{FF2B5EF4-FFF2-40B4-BE49-F238E27FC236}">
                <a16:creationId xmlns:a16="http://schemas.microsoft.com/office/drawing/2014/main" id="{4D1707EF-5877-4F92-919C-A638C5A04910}"/>
              </a:ext>
            </a:extLst>
          </p:cNvPr>
          <p:cNvSpPr/>
          <p:nvPr/>
        </p:nvSpPr>
        <p:spPr>
          <a:xfrm>
            <a:off x="698084" y="2924788"/>
            <a:ext cx="6710046" cy="369332"/>
          </a:xfrm>
          <a:prstGeom prst="rect">
            <a:avLst/>
          </a:prstGeom>
        </p:spPr>
        <p:txBody>
          <a:bodyPr wrap="square">
            <a:spAutoFit/>
          </a:bodyPr>
          <a:lstStyle/>
          <a:p>
            <a:pPr marL="800100" lvl="1" indent="-342900">
              <a:spcBef>
                <a:spcPts val="500"/>
              </a:spcBef>
              <a:buClr>
                <a:srgbClr val="0A5C7E"/>
              </a:buClr>
              <a:buFont typeface="Arial Narrow" panose="020B0606020202030204" pitchFamily="34" charset="0"/>
              <a:buChar char="→"/>
            </a:pPr>
            <a:r>
              <a:rPr lang="en-CA" altLang="en-US" dirty="0">
                <a:latin typeface="Arial Narrow" panose="020B0606020202030204" pitchFamily="34" charset="0"/>
              </a:rPr>
              <a:t>Only</a:t>
            </a:r>
            <a:r>
              <a:rPr lang="en-CA" altLang="en-US" b="1" dirty="0">
                <a:latin typeface="Arial Narrow" panose="020B0606020202030204" pitchFamily="34" charset="0"/>
              </a:rPr>
              <a:t> </a:t>
            </a:r>
            <a:r>
              <a:rPr lang="en-CA" altLang="en-US" b="1" dirty="0">
                <a:solidFill>
                  <a:srgbClr val="0A5C7E"/>
                </a:solidFill>
                <a:latin typeface="Arial Narrow" panose="020B0606020202030204" pitchFamily="34" charset="0"/>
              </a:rPr>
              <a:t>27%</a:t>
            </a:r>
            <a:r>
              <a:rPr lang="en-CA" altLang="en-US" b="1" dirty="0">
                <a:latin typeface="Arial Narrow" panose="020B0606020202030204" pitchFamily="34" charset="0"/>
              </a:rPr>
              <a:t> </a:t>
            </a:r>
            <a:r>
              <a:rPr lang="en-CA" altLang="en-US" dirty="0">
                <a:latin typeface="Arial Narrow" panose="020B0606020202030204" pitchFamily="34" charset="0"/>
              </a:rPr>
              <a:t>were using maximum therapy*</a:t>
            </a:r>
          </a:p>
        </p:txBody>
      </p:sp>
      <p:sp>
        <p:nvSpPr>
          <p:cNvPr id="95" name="Rectangle 94">
            <a:extLst>
              <a:ext uri="{FF2B5EF4-FFF2-40B4-BE49-F238E27FC236}">
                <a16:creationId xmlns:a16="http://schemas.microsoft.com/office/drawing/2014/main" id="{BFF88D1F-01FE-4DE0-96DE-B7F1FF8C079E}"/>
              </a:ext>
            </a:extLst>
          </p:cNvPr>
          <p:cNvSpPr/>
          <p:nvPr/>
        </p:nvSpPr>
        <p:spPr>
          <a:xfrm>
            <a:off x="196647" y="3438630"/>
            <a:ext cx="5663380" cy="2970044"/>
          </a:xfrm>
          <a:prstGeom prst="rect">
            <a:avLst/>
          </a:prstGeom>
        </p:spPr>
        <p:txBody>
          <a:bodyPr wrap="square">
            <a:spAutoFit/>
          </a:bodyPr>
          <a:lstStyle/>
          <a:p>
            <a:pPr marL="285750" indent="-285750">
              <a:spcBef>
                <a:spcPts val="500"/>
              </a:spcBef>
              <a:buClr>
                <a:srgbClr val="0A5C7E"/>
              </a:buClr>
              <a:buFont typeface="Wingdings" panose="05000000000000000000" pitchFamily="2" charset="2"/>
              <a:buChar char="§"/>
            </a:pPr>
            <a:r>
              <a:rPr lang="en-CA" altLang="en-US" b="1" dirty="0">
                <a:latin typeface="Arial Narrow" panose="020B0606020202030204" pitchFamily="34" charset="0"/>
              </a:rPr>
              <a:t>47% of patients achieved 50% LDL-C reduction but were still ≥ 2.5 mmol/L</a:t>
            </a:r>
          </a:p>
          <a:p>
            <a:pPr>
              <a:spcBef>
                <a:spcPts val="500"/>
              </a:spcBef>
              <a:buClr>
                <a:srgbClr val="0A5C7E"/>
              </a:buClr>
            </a:pPr>
            <a:endParaRPr lang="en-CA" altLang="en-US" b="1" dirty="0">
              <a:latin typeface="Arial Narrow" panose="020B0606020202030204" pitchFamily="34" charset="0"/>
            </a:endParaRPr>
          </a:p>
          <a:p>
            <a:pPr marL="285750" indent="-285750">
              <a:spcBef>
                <a:spcPts val="500"/>
              </a:spcBef>
              <a:buClr>
                <a:srgbClr val="0A5C7E"/>
              </a:buClr>
              <a:buFont typeface="Wingdings" panose="05000000000000000000" pitchFamily="2" charset="2"/>
              <a:buChar char="§"/>
            </a:pPr>
            <a:r>
              <a:rPr lang="en-CA" altLang="en-US" b="1" dirty="0">
                <a:latin typeface="Arial Narrow" panose="020B0606020202030204" pitchFamily="34" charset="0"/>
              </a:rPr>
              <a:t>Maximum lipid-lowering therapy is defined as maximum statin dose in combination with ezetimibe.</a:t>
            </a:r>
          </a:p>
          <a:p>
            <a:pPr>
              <a:spcBef>
                <a:spcPts val="500"/>
              </a:spcBef>
              <a:buClr>
                <a:srgbClr val="0A5C7E"/>
              </a:buClr>
            </a:pPr>
            <a:endParaRPr lang="en-CA" altLang="en-US" b="1" dirty="0">
              <a:latin typeface="Arial Narrow" panose="020B0606020202030204" pitchFamily="34" charset="0"/>
            </a:endParaRPr>
          </a:p>
          <a:p>
            <a:pPr marL="285750" indent="-285750">
              <a:spcBef>
                <a:spcPts val="500"/>
              </a:spcBef>
              <a:buClr>
                <a:srgbClr val="0A5C7E"/>
              </a:buClr>
              <a:buFont typeface="Wingdings" panose="05000000000000000000" pitchFamily="2" charset="2"/>
              <a:buChar char="§"/>
            </a:pPr>
            <a:r>
              <a:rPr lang="en-CA" altLang="en-US" b="1" dirty="0">
                <a:latin typeface="Arial Narrow" panose="020B0606020202030204" pitchFamily="34" charset="0"/>
              </a:rPr>
              <a:t>The mean LDL-C for all patients was </a:t>
            </a:r>
            <a:r>
              <a:rPr lang="en-CA" altLang="en-US" b="1" dirty="0">
                <a:solidFill>
                  <a:srgbClr val="0A5C7E"/>
                </a:solidFill>
                <a:latin typeface="Arial Narrow" panose="020B0606020202030204" pitchFamily="34" charset="0"/>
              </a:rPr>
              <a:t>3.2 ± 1.1 </a:t>
            </a:r>
            <a:r>
              <a:rPr lang="en-CA" altLang="en-US" b="1" dirty="0">
                <a:latin typeface="Arial Narrow" panose="020B0606020202030204" pitchFamily="34" charset="0"/>
              </a:rPr>
              <a:t>mmol/L.</a:t>
            </a:r>
          </a:p>
          <a:p>
            <a:pPr marL="285750" indent="-285750">
              <a:spcBef>
                <a:spcPts val="500"/>
              </a:spcBef>
              <a:buClr>
                <a:srgbClr val="0A5C7E"/>
              </a:buClr>
              <a:buFont typeface="Wingdings" panose="05000000000000000000" pitchFamily="2" charset="2"/>
              <a:buChar char="§"/>
            </a:pPr>
            <a:endParaRPr lang="en-CA" altLang="en-US" b="1" dirty="0">
              <a:latin typeface="Arial Narrow" panose="020B0606020202030204" pitchFamily="34" charset="0"/>
            </a:endParaRPr>
          </a:p>
          <a:p>
            <a:pPr marL="285750" indent="-285750">
              <a:spcBef>
                <a:spcPts val="500"/>
              </a:spcBef>
              <a:buClr>
                <a:srgbClr val="0A5C7E"/>
              </a:buClr>
              <a:buFont typeface="Wingdings" panose="05000000000000000000" pitchFamily="2" charset="2"/>
              <a:buChar char="§"/>
            </a:pPr>
            <a:endParaRPr lang="en-CA" altLang="en-US" b="1" dirty="0">
              <a:latin typeface="Arial Narrow" panose="020B0606020202030204" pitchFamily="34" charset="0"/>
            </a:endParaRPr>
          </a:p>
        </p:txBody>
      </p:sp>
      <p:pic>
        <p:nvPicPr>
          <p:cNvPr id="6" name="Picture 5">
            <a:extLst>
              <a:ext uri="{FF2B5EF4-FFF2-40B4-BE49-F238E27FC236}">
                <a16:creationId xmlns:a16="http://schemas.microsoft.com/office/drawing/2014/main" id="{F9D51B31-CEE0-47E7-B696-B9711E19D519}"/>
              </a:ext>
            </a:extLst>
          </p:cNvPr>
          <p:cNvPicPr>
            <a:picLocks noChangeAspect="1"/>
          </p:cNvPicPr>
          <p:nvPr/>
        </p:nvPicPr>
        <p:blipFill>
          <a:blip r:embed="rId6"/>
          <a:stretch>
            <a:fillRect/>
          </a:stretch>
        </p:blipFill>
        <p:spPr>
          <a:xfrm>
            <a:off x="5619673" y="3350160"/>
            <a:ext cx="3576913" cy="2704495"/>
          </a:xfrm>
          <a:prstGeom prst="rect">
            <a:avLst/>
          </a:prstGeom>
        </p:spPr>
      </p:pic>
    </p:spTree>
    <p:extLst>
      <p:ext uri="{BB962C8B-B14F-4D97-AF65-F5344CB8AC3E}">
        <p14:creationId xmlns:p14="http://schemas.microsoft.com/office/powerpoint/2010/main" val="283092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B5E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Visit 3 - 3</a:t>
            </a: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months follow-up</a:t>
            </a: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gradFill flip="none" rotWithShape="1">
            <a:gsLst>
              <a:gs pos="0">
                <a:srgbClr val="0B5E81">
                  <a:shade val="30000"/>
                  <a:satMod val="115000"/>
                </a:srgbClr>
              </a:gs>
              <a:gs pos="50000">
                <a:srgbClr val="0B5E81">
                  <a:shade val="67500"/>
                  <a:satMod val="115000"/>
                </a:srgbClr>
              </a:gs>
              <a:gs pos="100000">
                <a:srgbClr val="0B5E8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id="{BF1912BF-59B5-4DA6-9294-818DD7192470}"/>
              </a:ext>
            </a:extLst>
          </p:cNvPr>
          <p:cNvSpPr txBox="1"/>
          <p:nvPr/>
        </p:nvSpPr>
        <p:spPr>
          <a:xfrm>
            <a:off x="1199971" y="1689981"/>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54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24" name="Picture 23" descr="A person wearing a white shirt&#10;&#10;Description generated with very high confidence">
            <a:extLst>
              <a:ext uri="{FF2B5EF4-FFF2-40B4-BE49-F238E27FC236}">
                <a16:creationId xmlns:a16="http://schemas.microsoft.com/office/drawing/2014/main" id="{C0A15290-335A-4543-A425-7EC560F4205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154751"/>
            <a:ext cx="3204710" cy="4272946"/>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239907" y="2419085"/>
            <a:ext cx="3117512" cy="3224631"/>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You added ezetimibe 10 mg </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to atorvastatin 80 mg</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at Jack’s previous visit. </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Jack c</a:t>
            </a:r>
            <a:r>
              <a:rPr lang="en-CA" sz="1600" b="1" dirty="0" err="1">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omes</a:t>
            </a:r>
            <a:r>
              <a:rPr lang="en-CA" sz="16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 in for his follow-up appointment after 3 months. </a:t>
            </a:r>
            <a:endPar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lang="en-CA" sz="12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lvl="0">
              <a:lnSpc>
                <a:spcPct val="100000"/>
              </a:lnSpc>
              <a:spcBef>
                <a:spcPts val="0"/>
              </a:spcBef>
              <a:buClr>
                <a:srgbClr val="242C49"/>
              </a:buCl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 most recent LDL-C is </a:t>
            </a:r>
            <a:r>
              <a:rPr lang="en-CA" sz="1600" b="1" dirty="0">
                <a:solidFill>
                  <a:srgbClr val="F63724"/>
                </a:solidFill>
                <a:latin typeface="Arial Narrow" panose="020B0606020202030204" pitchFamily="34" charset="0"/>
                <a:ea typeface="Lato" panose="020F0502020204030203" pitchFamily="34" charset="0"/>
                <a:cs typeface="Lato" panose="020F0502020204030203" pitchFamily="34" charset="0"/>
              </a:rPr>
              <a:t>3.2 </a:t>
            </a:r>
            <a:r>
              <a:rPr lang="en-CA" sz="16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mmol/L</a:t>
            </a:r>
          </a:p>
          <a:p>
            <a:pPr lvl="0">
              <a:lnSpc>
                <a:spcPct val="100000"/>
              </a:lnSpc>
              <a:spcBef>
                <a:spcPts val="0"/>
              </a:spcBef>
              <a:buClr>
                <a:srgbClr val="242C49"/>
              </a:buClr>
            </a:pPr>
            <a:endParaRPr lang="en-CA" sz="12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Visit 2 LDL-C: 	4.01 mmol/L</a:t>
            </a: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Initial Visit LDL-C:</a:t>
            </a: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 	</a:t>
            </a: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8.72 mmol/L</a:t>
            </a: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endParaRPr lang="en-CA" sz="16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lvl="0">
              <a:lnSpc>
                <a:spcPct val="100000"/>
              </a:lnSpc>
              <a:spcBef>
                <a:spcPts val="0"/>
              </a:spcBef>
              <a:buClr>
                <a:srgbClr val="242C49"/>
              </a:buClr>
            </a:pPr>
            <a:r>
              <a:rPr lang="en-CA" sz="18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You decide to prescribe Evolocumab 140mg SC q 2 w</a:t>
            </a:r>
          </a:p>
        </p:txBody>
      </p:sp>
    </p:spTree>
    <p:extLst>
      <p:ext uri="{BB962C8B-B14F-4D97-AF65-F5344CB8AC3E}">
        <p14:creationId xmlns:p14="http://schemas.microsoft.com/office/powerpoint/2010/main" val="392568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0"/>
            <a:ext cx="1313601"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853155"/>
            <a:ext cx="9162797" cy="89772"/>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52400" y="6019800"/>
            <a:ext cx="928465" cy="593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1447800" y="76200"/>
            <a:ext cx="7696200" cy="715709"/>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4051" b="1" i="0" u="none" strike="noStrike" kern="1200" cap="none" spc="0" normalizeH="0" baseline="0" noProof="0" dirty="0">
                <a:ln>
                  <a:noFill/>
                </a:ln>
                <a:solidFill>
                  <a:srgbClr val="002060"/>
                </a:solidFill>
                <a:effectLst/>
                <a:uLnTx/>
                <a:uFillTx/>
                <a:latin typeface="Arial Narrow" panose="020B0606020202030204" pitchFamily="34" charset="0"/>
                <a:ea typeface="+mn-ea"/>
                <a:cs typeface="+mn-cs"/>
              </a:rPr>
              <a:t>Learning Objectives</a:t>
            </a:r>
          </a:p>
        </p:txBody>
      </p:sp>
      <p:sp>
        <p:nvSpPr>
          <p:cNvPr id="115" name="Rectangle 114">
            <a:extLst>
              <a:ext uri="{FF2B5EF4-FFF2-40B4-BE49-F238E27FC236}">
                <a16:creationId xmlns:a16="http://schemas.microsoft.com/office/drawing/2014/main" id="{B0B6EB0D-5DB6-40C7-865E-F9668E3698DB}"/>
              </a:ext>
            </a:extLst>
          </p:cNvPr>
          <p:cNvSpPr/>
          <p:nvPr/>
        </p:nvSpPr>
        <p:spPr>
          <a:xfrm>
            <a:off x="3136214" y="2790825"/>
            <a:ext cx="5474386" cy="830997"/>
          </a:xfrm>
          <a:prstGeom prst="rect">
            <a:avLst/>
          </a:prstGeom>
        </p:spPr>
        <p:txBody>
          <a:bodyPr wrap="square">
            <a:spAutoFit/>
          </a:bodyPr>
          <a:lstStyle/>
          <a:p>
            <a:pPr lvl="0" defTabSz="1218987">
              <a:defRPr/>
            </a:pPr>
            <a:r>
              <a:rPr lang="en-CA" sz="2400" b="1" kern="0" dirty="0">
                <a:solidFill>
                  <a:srgbClr val="000000">
                    <a:lumMod val="95000"/>
                    <a:lumOff val="5000"/>
                  </a:srgbClr>
                </a:solidFill>
                <a:latin typeface="Arial Narrow" panose="020B0606020202030204" pitchFamily="34" charset="0"/>
                <a:cs typeface="Arial" pitchFamily="34" charset="0"/>
              </a:rPr>
              <a:t>Review the diagnostic criteria for Familial Hypercholesterolemia</a:t>
            </a:r>
          </a:p>
        </p:txBody>
      </p:sp>
      <p:sp>
        <p:nvSpPr>
          <p:cNvPr id="117" name="TextBox 116">
            <a:extLst>
              <a:ext uri="{FF2B5EF4-FFF2-40B4-BE49-F238E27FC236}">
                <a16:creationId xmlns:a16="http://schemas.microsoft.com/office/drawing/2014/main" id="{75828735-6A6C-422A-BCBD-6161328141B0}"/>
              </a:ext>
            </a:extLst>
          </p:cNvPr>
          <p:cNvSpPr txBox="1"/>
          <p:nvPr/>
        </p:nvSpPr>
        <p:spPr>
          <a:xfrm>
            <a:off x="1888834" y="2704596"/>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2060"/>
                </a:solidFill>
                <a:effectLst/>
                <a:uLnTx/>
                <a:uFillTx/>
                <a:latin typeface="Arial Narrow" panose="020B0606020202030204" pitchFamily="34" charset="0"/>
                <a:ea typeface="+mn-ea"/>
                <a:cs typeface="Arial" panose="020B0604020202020204" pitchFamily="34" charset="0"/>
              </a:rPr>
              <a:t>01</a:t>
            </a:r>
          </a:p>
        </p:txBody>
      </p:sp>
      <p:sp>
        <p:nvSpPr>
          <p:cNvPr id="120" name="TextBox 119">
            <a:extLst>
              <a:ext uri="{FF2B5EF4-FFF2-40B4-BE49-F238E27FC236}">
                <a16:creationId xmlns:a16="http://schemas.microsoft.com/office/drawing/2014/main" id="{51DB10B1-6FF6-4F5D-BE2C-A42FE9059AA5}"/>
              </a:ext>
            </a:extLst>
          </p:cNvPr>
          <p:cNvSpPr txBox="1"/>
          <p:nvPr/>
        </p:nvSpPr>
        <p:spPr>
          <a:xfrm>
            <a:off x="1888834" y="3690037"/>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2060"/>
                </a:solidFill>
                <a:effectLst/>
                <a:uLnTx/>
                <a:uFillTx/>
                <a:latin typeface="Arial Narrow" panose="020B0606020202030204" pitchFamily="34" charset="0"/>
                <a:ea typeface="+mn-ea"/>
                <a:cs typeface="Arial" panose="020B0604020202020204" pitchFamily="34" charset="0"/>
              </a:rPr>
              <a:t>02</a:t>
            </a:r>
          </a:p>
        </p:txBody>
      </p:sp>
      <p:sp>
        <p:nvSpPr>
          <p:cNvPr id="123" name="TextBox 122">
            <a:extLst>
              <a:ext uri="{FF2B5EF4-FFF2-40B4-BE49-F238E27FC236}">
                <a16:creationId xmlns:a16="http://schemas.microsoft.com/office/drawing/2014/main" id="{DE6EA2BC-5103-49A3-ACA2-3726E0B533C9}"/>
              </a:ext>
            </a:extLst>
          </p:cNvPr>
          <p:cNvSpPr txBox="1"/>
          <p:nvPr/>
        </p:nvSpPr>
        <p:spPr>
          <a:xfrm>
            <a:off x="1888834" y="4694528"/>
            <a:ext cx="816249" cy="923330"/>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2060"/>
                </a:solidFill>
                <a:effectLst/>
                <a:uLnTx/>
                <a:uFillTx/>
                <a:latin typeface="Arial Narrow" panose="020B0606020202030204" pitchFamily="34" charset="0"/>
                <a:ea typeface="+mn-ea"/>
                <a:cs typeface="Arial" panose="020B0604020202020204" pitchFamily="34" charset="0"/>
              </a:rPr>
              <a:t>03</a:t>
            </a:r>
          </a:p>
        </p:txBody>
      </p:sp>
      <p:cxnSp>
        <p:nvCxnSpPr>
          <p:cNvPr id="130" name="Straight Connector 129">
            <a:extLst>
              <a:ext uri="{FF2B5EF4-FFF2-40B4-BE49-F238E27FC236}">
                <a16:creationId xmlns:a16="http://schemas.microsoft.com/office/drawing/2014/main" id="{651E77A9-E6FE-4FE8-B079-245D6C824651}"/>
              </a:ext>
            </a:extLst>
          </p:cNvPr>
          <p:cNvCxnSpPr/>
          <p:nvPr/>
        </p:nvCxnSpPr>
        <p:spPr>
          <a:xfrm>
            <a:off x="1752600" y="3659535"/>
            <a:ext cx="6858000" cy="0"/>
          </a:xfrm>
          <a:prstGeom prst="line">
            <a:avLst/>
          </a:prstGeom>
          <a:noFill/>
          <a:ln w="9525" cap="flat" cmpd="sng" algn="ctr">
            <a:solidFill>
              <a:srgbClr val="0070C0"/>
            </a:solidFill>
            <a:prstDash val="solid"/>
          </a:ln>
          <a:effectLst/>
        </p:spPr>
      </p:cxnSp>
      <p:cxnSp>
        <p:nvCxnSpPr>
          <p:cNvPr id="131" name="Straight Connector 130">
            <a:extLst>
              <a:ext uri="{FF2B5EF4-FFF2-40B4-BE49-F238E27FC236}">
                <a16:creationId xmlns:a16="http://schemas.microsoft.com/office/drawing/2014/main" id="{C8BC0455-8C81-42E5-B5D5-3C92F15877B4}"/>
              </a:ext>
            </a:extLst>
          </p:cNvPr>
          <p:cNvCxnSpPr/>
          <p:nvPr/>
        </p:nvCxnSpPr>
        <p:spPr>
          <a:xfrm>
            <a:off x="1752600" y="4657063"/>
            <a:ext cx="6858000" cy="0"/>
          </a:xfrm>
          <a:prstGeom prst="line">
            <a:avLst/>
          </a:prstGeom>
          <a:noFill/>
          <a:ln w="9525" cap="flat" cmpd="sng" algn="ctr">
            <a:solidFill>
              <a:srgbClr val="0070C0"/>
            </a:solidFill>
            <a:prstDash val="solid"/>
          </a:ln>
          <a:effectLst/>
        </p:spPr>
      </p:cxnSp>
      <p:sp>
        <p:nvSpPr>
          <p:cNvPr id="134" name="Rectangle 133">
            <a:extLst>
              <a:ext uri="{FF2B5EF4-FFF2-40B4-BE49-F238E27FC236}">
                <a16:creationId xmlns:a16="http://schemas.microsoft.com/office/drawing/2014/main" id="{5DB2E695-3908-40F5-9BD3-3B7732109005}"/>
              </a:ext>
            </a:extLst>
          </p:cNvPr>
          <p:cNvSpPr/>
          <p:nvPr/>
        </p:nvSpPr>
        <p:spPr>
          <a:xfrm>
            <a:off x="3136214" y="3752850"/>
            <a:ext cx="5474386" cy="830997"/>
          </a:xfrm>
          <a:prstGeom prst="rect">
            <a:avLst/>
          </a:prstGeom>
        </p:spPr>
        <p:txBody>
          <a:bodyPr wrap="square">
            <a:spAutoFit/>
          </a:bodyPr>
          <a:lstStyle/>
          <a:p>
            <a:pPr lvl="0" defTabSz="1218987">
              <a:defRPr/>
            </a:pPr>
            <a:r>
              <a:rPr lang="en-CA" sz="2400" b="1" kern="0" dirty="0">
                <a:solidFill>
                  <a:srgbClr val="000000">
                    <a:lumMod val="95000"/>
                    <a:lumOff val="5000"/>
                  </a:srgbClr>
                </a:solidFill>
                <a:latin typeface="Arial Narrow" panose="020B0606020202030204" pitchFamily="34" charset="0"/>
                <a:cs typeface="Arial" pitchFamily="34" charset="0"/>
              </a:rPr>
              <a:t>Apply the newly proposed Canadian definition of Familial Hypercholesterolemia</a:t>
            </a:r>
          </a:p>
        </p:txBody>
      </p:sp>
      <p:sp>
        <p:nvSpPr>
          <p:cNvPr id="135" name="Rectangle 134">
            <a:extLst>
              <a:ext uri="{FF2B5EF4-FFF2-40B4-BE49-F238E27FC236}">
                <a16:creationId xmlns:a16="http://schemas.microsoft.com/office/drawing/2014/main" id="{F96DC797-FFE0-4069-8E0E-75B1AE131D48}"/>
              </a:ext>
            </a:extLst>
          </p:cNvPr>
          <p:cNvSpPr/>
          <p:nvPr/>
        </p:nvSpPr>
        <p:spPr>
          <a:xfrm>
            <a:off x="3136214" y="4743450"/>
            <a:ext cx="5474386" cy="830997"/>
          </a:xfrm>
          <a:prstGeom prst="rect">
            <a:avLst/>
          </a:prstGeom>
        </p:spPr>
        <p:txBody>
          <a:bodyPr wrap="square">
            <a:spAutoFit/>
          </a:bodyPr>
          <a:lstStyle/>
          <a:p>
            <a:pPr lvl="0" defTabSz="1218987">
              <a:defRPr/>
            </a:pPr>
            <a:r>
              <a:rPr lang="en-CA" sz="2400" b="1" kern="0" dirty="0">
                <a:solidFill>
                  <a:srgbClr val="000000">
                    <a:lumMod val="95000"/>
                    <a:lumOff val="5000"/>
                  </a:srgbClr>
                </a:solidFill>
                <a:latin typeface="Arial Narrow" panose="020B0606020202030204" pitchFamily="34" charset="0"/>
                <a:cs typeface="Arial" pitchFamily="34" charset="0"/>
              </a:rPr>
              <a:t>Employ evidence-based recommendations to LDL-C targets in this population</a:t>
            </a:r>
          </a:p>
        </p:txBody>
      </p:sp>
      <p:sp>
        <p:nvSpPr>
          <p:cNvPr id="137" name="Rectangle 136">
            <a:extLst>
              <a:ext uri="{FF2B5EF4-FFF2-40B4-BE49-F238E27FC236}">
                <a16:creationId xmlns:a16="http://schemas.microsoft.com/office/drawing/2014/main" id="{E705A5CE-1702-4712-A839-ADE72DE6D9BA}"/>
              </a:ext>
            </a:extLst>
          </p:cNvPr>
          <p:cNvSpPr/>
          <p:nvPr/>
        </p:nvSpPr>
        <p:spPr>
          <a:xfrm>
            <a:off x="1447800" y="1386880"/>
            <a:ext cx="7361663" cy="954107"/>
          </a:xfrm>
          <a:prstGeom prst="rect">
            <a:avLst/>
          </a:prstGeom>
        </p:spPr>
        <p:txBody>
          <a:bodyPr wrap="square">
            <a:spAutoFit/>
          </a:bodyPr>
          <a:lstStyle/>
          <a:p>
            <a:pPr lvl="0" defTabSz="1218987">
              <a:defRPr/>
            </a:pPr>
            <a:r>
              <a:rPr kumimoji="0" lang="en-CA" sz="2800" b="1" i="0" u="none" strike="noStrike" kern="0" cap="none" spc="0" normalizeH="0" baseline="0" noProof="0" dirty="0">
                <a:ln>
                  <a:noFill/>
                </a:ln>
                <a:solidFill>
                  <a:srgbClr val="003192"/>
                </a:solidFill>
                <a:effectLst/>
                <a:uLnTx/>
                <a:uFillTx/>
                <a:latin typeface="Arial Narrow" panose="020B0606020202030204" pitchFamily="34" charset="0"/>
                <a:ea typeface="+mn-ea"/>
                <a:cs typeface="Arial" pitchFamily="34" charset="0"/>
              </a:rPr>
              <a:t>Upon completion of this </a:t>
            </a:r>
            <a:r>
              <a:rPr lang="en-CA" sz="2800" b="1" kern="0" dirty="0">
                <a:solidFill>
                  <a:srgbClr val="003192"/>
                </a:solidFill>
                <a:latin typeface="Arial Narrow" panose="020B0606020202030204" pitchFamily="34" charset="0"/>
                <a:cs typeface="Arial" pitchFamily="34" charset="0"/>
              </a:rPr>
              <a:t>case based session, </a:t>
            </a:r>
            <a:r>
              <a:rPr kumimoji="0" lang="en-CA" sz="2800" b="1" i="0" u="none" strike="noStrike" kern="0" cap="none" spc="0" normalizeH="0" baseline="0" noProof="0" dirty="0">
                <a:ln>
                  <a:noFill/>
                </a:ln>
                <a:solidFill>
                  <a:srgbClr val="003192"/>
                </a:solidFill>
                <a:effectLst/>
                <a:uLnTx/>
                <a:uFillTx/>
                <a:latin typeface="Arial Narrow" panose="020B0606020202030204" pitchFamily="34" charset="0"/>
                <a:ea typeface="+mn-ea"/>
                <a:cs typeface="Arial" pitchFamily="34" charset="0"/>
              </a:rPr>
              <a:t>participants will be able to:</a:t>
            </a:r>
          </a:p>
        </p:txBody>
      </p:sp>
    </p:spTree>
    <p:extLst>
      <p:ext uri="{BB962C8B-B14F-4D97-AF65-F5344CB8AC3E}">
        <p14:creationId xmlns:p14="http://schemas.microsoft.com/office/powerpoint/2010/main" val="315340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096000"/>
            <a:ext cx="9162797" cy="762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280160"/>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285235" y="39915"/>
            <a:ext cx="8573529" cy="1200329"/>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What effect on Jack’s LDL-C do you expect with the addition of Evolocumab ?</a:t>
            </a:r>
          </a:p>
        </p:txBody>
      </p:sp>
      <p:pic>
        <p:nvPicPr>
          <p:cNvPr id="4" name="Picture 3" descr="A close up of a watch&#10;&#10;Description generated with very high confidence">
            <a:extLst>
              <a:ext uri="{FF2B5EF4-FFF2-40B4-BE49-F238E27FC236}">
                <a16:creationId xmlns:a16="http://schemas.microsoft.com/office/drawing/2014/main" id="{0D4D80DA-B98D-442B-BCBF-8B1595E53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569" y="2076449"/>
            <a:ext cx="5448862" cy="3574453"/>
          </a:xfrm>
          <a:prstGeom prst="rect">
            <a:avLst/>
          </a:prstGeom>
        </p:spPr>
      </p:pic>
    </p:spTree>
    <p:extLst>
      <p:ext uri="{BB962C8B-B14F-4D97-AF65-F5344CB8AC3E}">
        <p14:creationId xmlns:p14="http://schemas.microsoft.com/office/powerpoint/2010/main" val="215404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fr-CA" sz="2800" b="1" dirty="0">
                <a:latin typeface="Arial Narrow" panose="020B0606020202030204" pitchFamily="34" charset="0"/>
              </a:rPr>
              <a:t>RUTHERFORD-2: </a:t>
            </a:r>
            <a:r>
              <a:rPr lang="en-CA" sz="2800" b="1" dirty="0">
                <a:solidFill>
                  <a:prstClr val="white"/>
                </a:solidFill>
                <a:latin typeface="Arial Narrow" panose="020B0606020202030204" pitchFamily="34" charset="0"/>
              </a:rPr>
              <a:t>Significant Reduction Of LDL-C with Evolocumab in Patients with Heterozygous FH</a:t>
            </a:r>
            <a:endPar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43" cstate="print">
            <a:lum bright="70000" contrast="-70000"/>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465994"/>
            <a:ext cx="8080737" cy="215444"/>
          </a:xfrm>
          <a:prstGeom prst="rect">
            <a:avLst/>
          </a:prstGeom>
          <a:noFill/>
          <a:ln w="9525">
            <a:noFill/>
            <a:miter lim="800000"/>
            <a:headEnd/>
            <a:tailEnd/>
          </a:ln>
        </p:spPr>
        <p:txBody>
          <a:bodyPr wrap="square">
            <a:spAutoFit/>
          </a:bodyPr>
          <a:lstStyle/>
          <a:p>
            <a:pPr lvl="0">
              <a:defRPr/>
            </a:pPr>
            <a:r>
              <a:rPr lang="en-CA" sz="800" dirty="0" err="1">
                <a:solidFill>
                  <a:srgbClr val="FFFFFF"/>
                </a:solidFill>
                <a:latin typeface="Arial Narrow" panose="020B0606020202030204" pitchFamily="34" charset="0"/>
                <a:cs typeface="Arial" charset="0"/>
              </a:rPr>
              <a:t>Raal</a:t>
            </a:r>
            <a:r>
              <a:rPr lang="en-CA" sz="800" dirty="0">
                <a:solidFill>
                  <a:srgbClr val="FFFFFF"/>
                </a:solidFill>
                <a:latin typeface="Arial Narrow" panose="020B0606020202030204" pitchFamily="34" charset="0"/>
                <a:cs typeface="Arial" charset="0"/>
              </a:rPr>
              <a:t>, et al. Lancet. 2015;385:331-40.</a:t>
            </a: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110617" y="6022823"/>
            <a:ext cx="71900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
        <p:nvSpPr>
          <p:cNvPr id="145" name="Shape 139">
            <a:extLst>
              <a:ext uri="{FF2B5EF4-FFF2-40B4-BE49-F238E27FC236}">
                <a16:creationId xmlns:a16="http://schemas.microsoft.com/office/drawing/2014/main" id="{34BA0B77-86A3-4BA6-BE41-D35309854D7F}"/>
              </a:ext>
            </a:extLst>
          </p:cNvPr>
          <p:cNvSpPr>
            <a:spLocks noChangeArrowheads="1"/>
          </p:cNvSpPr>
          <p:nvPr>
            <p:custDataLst>
              <p:tags r:id="rId1"/>
            </p:custDataLst>
          </p:nvPr>
        </p:nvSpPr>
        <p:spPr bwMode="auto">
          <a:xfrm>
            <a:off x="-1343025" y="5011738"/>
            <a:ext cx="5543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fontAlgn="base">
              <a:spcBef>
                <a:spcPct val="0"/>
              </a:spcBef>
              <a:spcAft>
                <a:spcPct val="0"/>
              </a:spcAft>
            </a:pPr>
            <a:endParaRPr lang="en-US" altLang="en-US" sz="1200">
              <a:solidFill>
                <a:srgbClr val="535353"/>
              </a:solidFill>
              <a:latin typeface="Arial Bold" panose="020B0704020202020204" pitchFamily="34" charset="0"/>
              <a:sym typeface="Arial" panose="020B0604020202020204" pitchFamily="34" charset="0"/>
            </a:endParaRPr>
          </a:p>
        </p:txBody>
      </p:sp>
      <p:sp>
        <p:nvSpPr>
          <p:cNvPr id="146" name="Shape 458">
            <a:extLst>
              <a:ext uri="{FF2B5EF4-FFF2-40B4-BE49-F238E27FC236}">
                <a16:creationId xmlns:a16="http://schemas.microsoft.com/office/drawing/2014/main" id="{A05F3097-4297-43F2-B61D-E10A9382E435}"/>
              </a:ext>
            </a:extLst>
          </p:cNvPr>
          <p:cNvSpPr/>
          <p:nvPr>
            <p:custDataLst>
              <p:tags r:id="rId2"/>
            </p:custDataLst>
          </p:nvPr>
        </p:nvSpPr>
        <p:spPr>
          <a:xfrm>
            <a:off x="2493963" y="1562100"/>
            <a:ext cx="3048000" cy="374650"/>
          </a:xfrm>
          <a:prstGeom prst="rect">
            <a:avLst/>
          </a:prstGeom>
          <a:ln w="12700">
            <a:miter lim="400000"/>
          </a:ln>
          <a:extLst>
            <a:ext uri="{C572A759-6A51-4108-AA02-DFA0A04FC94B}"/>
          </a:extLst>
        </p:spPr>
        <p:txBody>
          <a:bodyPr lIns="45719" rIns="45719"/>
          <a:lstStyle>
            <a:lvl1pPr>
              <a:defRPr sz="1200">
                <a:latin typeface="+mj-lt"/>
                <a:ea typeface="+mj-ea"/>
                <a:cs typeface="+mj-cs"/>
                <a:sym typeface="Arial"/>
              </a:defRPr>
            </a:lvl1pPr>
          </a:lstStyle>
          <a:p>
            <a:pPr defTabSz="914400" fontAlgn="base" hangingPunct="0">
              <a:spcBef>
                <a:spcPct val="0"/>
              </a:spcBef>
              <a:spcAft>
                <a:spcPct val="0"/>
              </a:spcAft>
              <a:defRPr/>
            </a:pPr>
            <a:r>
              <a:rPr sz="1400" kern="0" dirty="0">
                <a:solidFill>
                  <a:srgbClr val="000000"/>
                </a:solidFill>
                <a:latin typeface="Arial Narrow" panose="020B0606020202030204" pitchFamily="34" charset="0"/>
              </a:rPr>
              <a:t>Placebo </a:t>
            </a:r>
            <a:r>
              <a:rPr lang="fr-CA" sz="1400" kern="0" dirty="0">
                <a:solidFill>
                  <a:srgbClr val="000000"/>
                </a:solidFill>
                <a:latin typeface="Arial Narrow" panose="020B0606020202030204" pitchFamily="34" charset="0"/>
              </a:rPr>
              <a:t>Q2W </a:t>
            </a:r>
            <a:r>
              <a:rPr sz="1400" kern="0" dirty="0">
                <a:solidFill>
                  <a:srgbClr val="000000"/>
                </a:solidFill>
                <a:latin typeface="Arial Narrow" panose="020B0606020202030204" pitchFamily="34" charset="0"/>
              </a:rPr>
              <a:t>(n</a:t>
            </a:r>
            <a:r>
              <a:rPr lang="fr-CA" sz="1400" kern="0" dirty="0">
                <a:solidFill>
                  <a:srgbClr val="000000"/>
                </a:solidFill>
                <a:latin typeface="Arial Narrow" panose="020B0606020202030204" pitchFamily="34" charset="0"/>
              </a:rPr>
              <a:t> = </a:t>
            </a:r>
            <a:r>
              <a:rPr sz="1400" kern="0" dirty="0">
                <a:solidFill>
                  <a:srgbClr val="000000"/>
                </a:solidFill>
                <a:latin typeface="Arial Narrow" panose="020B0606020202030204" pitchFamily="34" charset="0"/>
              </a:rPr>
              <a:t>54)</a:t>
            </a:r>
          </a:p>
        </p:txBody>
      </p:sp>
      <p:sp>
        <p:nvSpPr>
          <p:cNvPr id="147" name="Shape 460">
            <a:extLst>
              <a:ext uri="{FF2B5EF4-FFF2-40B4-BE49-F238E27FC236}">
                <a16:creationId xmlns:a16="http://schemas.microsoft.com/office/drawing/2014/main" id="{19AD199C-8073-4882-8B3E-6DDAF3BA991E}"/>
              </a:ext>
            </a:extLst>
          </p:cNvPr>
          <p:cNvSpPr/>
          <p:nvPr>
            <p:custDataLst>
              <p:tags r:id="rId3"/>
            </p:custDataLst>
          </p:nvPr>
        </p:nvSpPr>
        <p:spPr>
          <a:xfrm>
            <a:off x="2484438" y="1827213"/>
            <a:ext cx="3811587" cy="434975"/>
          </a:xfrm>
          <a:prstGeom prst="rect">
            <a:avLst/>
          </a:prstGeom>
          <a:ln w="12700">
            <a:miter lim="400000"/>
          </a:ln>
          <a:extLst>
            <a:ext uri="{C572A759-6A51-4108-AA02-DFA0A04FC94B}"/>
          </a:extLst>
        </p:spPr>
        <p:txBody>
          <a:bodyPr lIns="45719" rIns="45719"/>
          <a:lstStyle>
            <a:lvl1pPr>
              <a:defRPr sz="1200">
                <a:latin typeface="+mj-lt"/>
                <a:ea typeface="+mj-ea"/>
                <a:cs typeface="+mj-cs"/>
                <a:sym typeface="Arial"/>
              </a:defRPr>
            </a:lvl1pPr>
          </a:lstStyle>
          <a:p>
            <a:pPr defTabSz="914400" fontAlgn="base" hangingPunct="0">
              <a:spcBef>
                <a:spcPct val="0"/>
              </a:spcBef>
              <a:spcAft>
                <a:spcPct val="0"/>
              </a:spcAft>
              <a:defRPr/>
            </a:pPr>
            <a:r>
              <a:rPr lang="en-CA" sz="1400" dirty="0">
                <a:latin typeface="Arial Narrow" panose="020B0606020202030204" pitchFamily="34" charset="0"/>
                <a:ea typeface="Lato" panose="020F0502020204030203" pitchFamily="34" charset="0"/>
                <a:cs typeface="Lato" panose="020F0502020204030203" pitchFamily="34" charset="0"/>
              </a:rPr>
              <a:t>Evolocumab 140mg Q2W </a:t>
            </a:r>
            <a:r>
              <a:rPr sz="1400" kern="0" dirty="0">
                <a:latin typeface="Arial Narrow" panose="020B0606020202030204" pitchFamily="34" charset="0"/>
              </a:rPr>
              <a:t>(n</a:t>
            </a:r>
            <a:r>
              <a:rPr lang="fr-CA" sz="1400" kern="0" dirty="0">
                <a:latin typeface="Arial Narrow" panose="020B0606020202030204" pitchFamily="34" charset="0"/>
              </a:rPr>
              <a:t> = </a:t>
            </a:r>
            <a:r>
              <a:rPr sz="1400" kern="0" dirty="0">
                <a:latin typeface="Arial Narrow" panose="020B0606020202030204" pitchFamily="34" charset="0"/>
              </a:rPr>
              <a:t>110)</a:t>
            </a:r>
          </a:p>
        </p:txBody>
      </p:sp>
      <p:grpSp>
        <p:nvGrpSpPr>
          <p:cNvPr id="148" name="Group 112">
            <a:extLst>
              <a:ext uri="{FF2B5EF4-FFF2-40B4-BE49-F238E27FC236}">
                <a16:creationId xmlns:a16="http://schemas.microsoft.com/office/drawing/2014/main" id="{1261D8CC-5B94-47E1-A422-6CC7F71A2406}"/>
              </a:ext>
            </a:extLst>
          </p:cNvPr>
          <p:cNvGrpSpPr>
            <a:grpSpLocks/>
          </p:cNvGrpSpPr>
          <p:nvPr>
            <p:custDataLst>
              <p:tags r:id="rId4"/>
            </p:custDataLst>
          </p:nvPr>
        </p:nvGrpSpPr>
        <p:grpSpPr bwMode="auto">
          <a:xfrm>
            <a:off x="2070100" y="1917700"/>
            <a:ext cx="260350" cy="106363"/>
            <a:chOff x="7148135" y="4441805"/>
            <a:chExt cx="214329" cy="88298"/>
          </a:xfrm>
        </p:grpSpPr>
        <p:sp>
          <p:nvSpPr>
            <p:cNvPr id="149" name="Shape 467">
              <a:extLst>
                <a:ext uri="{FF2B5EF4-FFF2-40B4-BE49-F238E27FC236}">
                  <a16:creationId xmlns:a16="http://schemas.microsoft.com/office/drawing/2014/main" id="{174B3B53-9980-4750-A49E-D3D3078A939A}"/>
                </a:ext>
              </a:extLst>
            </p:cNvPr>
            <p:cNvSpPr/>
            <p:nvPr/>
          </p:nvSpPr>
          <p:spPr>
            <a:xfrm>
              <a:off x="7213479" y="4441805"/>
              <a:ext cx="90175" cy="88298"/>
            </a:xfrm>
            <a:prstGeom prst="rect">
              <a:avLst/>
            </a:prstGeom>
            <a:solidFill>
              <a:srgbClr val="0066A6">
                <a:lumMod val="75000"/>
              </a:srgbClr>
            </a:solidFill>
            <a:ln w="12700">
              <a:solidFill>
                <a:srgbClr val="0066A6">
                  <a:lumMod val="75000"/>
                </a:srgb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6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150" name="Shape 468">
              <a:extLst>
                <a:ext uri="{FF2B5EF4-FFF2-40B4-BE49-F238E27FC236}">
                  <a16:creationId xmlns:a16="http://schemas.microsoft.com/office/drawing/2014/main" id="{DCC6B464-368D-4E8D-B9B5-DA92AC41774D}"/>
                </a:ext>
              </a:extLst>
            </p:cNvPr>
            <p:cNvSpPr/>
            <p:nvPr/>
          </p:nvSpPr>
          <p:spPr>
            <a:xfrm>
              <a:off x="7148135" y="4485295"/>
              <a:ext cx="214329" cy="0"/>
            </a:xfrm>
            <a:prstGeom prst="line">
              <a:avLst/>
            </a:prstGeom>
            <a:ln w="19050">
              <a:solidFill>
                <a:srgbClr val="0066A6">
                  <a:lumMod val="75000"/>
                </a:srgbClr>
              </a:solidFill>
              <a:miter/>
            </a:ln>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grpSp>
      <p:sp>
        <p:nvSpPr>
          <p:cNvPr id="151" name="Shape 513">
            <a:extLst>
              <a:ext uri="{FF2B5EF4-FFF2-40B4-BE49-F238E27FC236}">
                <a16:creationId xmlns:a16="http://schemas.microsoft.com/office/drawing/2014/main" id="{B3E77D06-2531-417F-A21F-D29B4515E29B}"/>
              </a:ext>
            </a:extLst>
          </p:cNvPr>
          <p:cNvSpPr/>
          <p:nvPr>
            <p:custDataLst>
              <p:tags r:id="rId5"/>
            </p:custDataLst>
          </p:nvPr>
        </p:nvSpPr>
        <p:spPr>
          <a:xfrm>
            <a:off x="1900238" y="5564902"/>
            <a:ext cx="5873749" cy="400050"/>
          </a:xfrm>
          <a:prstGeom prst="rect">
            <a:avLst/>
          </a:prstGeom>
          <a:ln w="12700">
            <a:miter lim="400000"/>
          </a:ln>
          <a:extLst>
            <a:ext uri="{C572A759-6A51-4108-AA02-DFA0A04FC94B}"/>
          </a:extLst>
        </p:spPr>
        <p:txBody>
          <a:bodyPr lIns="45719" rIns="45719"/>
          <a:lstStyle>
            <a:lvl1pPr algn="ctr">
              <a:defRPr sz="1200">
                <a:latin typeface="+mj-lt"/>
                <a:ea typeface="+mj-ea"/>
                <a:cs typeface="+mj-cs"/>
                <a:sym typeface="Arial"/>
              </a:defRPr>
            </a:lvl1pPr>
          </a:lstStyle>
          <a:p>
            <a:pPr defTabSz="914400" fontAlgn="base" hangingPunct="0">
              <a:spcBef>
                <a:spcPct val="0"/>
              </a:spcBef>
              <a:spcAft>
                <a:spcPct val="0"/>
              </a:spcAft>
              <a:defRPr/>
            </a:pPr>
            <a:r>
              <a:rPr lang="fr-CA" sz="1100" kern="0" dirty="0">
                <a:solidFill>
                  <a:srgbClr val="000000"/>
                </a:solidFill>
                <a:latin typeface="Arial Narrow" panose="020B0606020202030204" pitchFamily="34" charset="0"/>
              </a:rPr>
              <a:t>Week</a:t>
            </a:r>
          </a:p>
        </p:txBody>
      </p:sp>
      <p:grpSp>
        <p:nvGrpSpPr>
          <p:cNvPr id="152" name="Group 151">
            <a:extLst>
              <a:ext uri="{FF2B5EF4-FFF2-40B4-BE49-F238E27FC236}">
                <a16:creationId xmlns:a16="http://schemas.microsoft.com/office/drawing/2014/main" id="{87DA3E89-F8D1-497D-913E-7D1D5F4AEEDC}"/>
              </a:ext>
            </a:extLst>
          </p:cNvPr>
          <p:cNvGrpSpPr/>
          <p:nvPr>
            <p:custDataLst>
              <p:tags r:id="rId6"/>
            </p:custDataLst>
          </p:nvPr>
        </p:nvGrpSpPr>
        <p:grpSpPr>
          <a:xfrm>
            <a:off x="2079551" y="1643980"/>
            <a:ext cx="259102" cy="106743"/>
            <a:chOff x="7156927" y="4441805"/>
            <a:chExt cx="214329" cy="88298"/>
          </a:xfrm>
          <a:solidFill>
            <a:srgbClr val="EF4136">
              <a:lumMod val="75000"/>
            </a:srgbClr>
          </a:solidFill>
        </p:grpSpPr>
        <p:sp>
          <p:nvSpPr>
            <p:cNvPr id="153" name="Shape 468">
              <a:extLst>
                <a:ext uri="{FF2B5EF4-FFF2-40B4-BE49-F238E27FC236}">
                  <a16:creationId xmlns:a16="http://schemas.microsoft.com/office/drawing/2014/main" id="{ED1C6DC5-9E3A-4A74-91C8-32394672468F}"/>
                </a:ext>
              </a:extLst>
            </p:cNvPr>
            <p:cNvSpPr/>
            <p:nvPr/>
          </p:nvSpPr>
          <p:spPr>
            <a:xfrm>
              <a:off x="7156927" y="4493645"/>
              <a:ext cx="214329" cy="1"/>
            </a:xfrm>
            <a:prstGeom prst="line">
              <a:avLst/>
            </a:prstGeom>
            <a:grpFill/>
            <a:ln w="19050">
              <a:solidFill>
                <a:sysClr val="window" lastClr="FFFFFF">
                  <a:lumMod val="50000"/>
                </a:sysClr>
              </a:solidFill>
              <a:miter/>
            </a:ln>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54" name="Shape 467">
              <a:extLst>
                <a:ext uri="{FF2B5EF4-FFF2-40B4-BE49-F238E27FC236}">
                  <a16:creationId xmlns:a16="http://schemas.microsoft.com/office/drawing/2014/main" id="{D773383A-269F-40F7-9B92-777DA941A71E}"/>
                </a:ext>
              </a:extLst>
            </p:cNvPr>
            <p:cNvSpPr/>
            <p:nvPr/>
          </p:nvSpPr>
          <p:spPr>
            <a:xfrm>
              <a:off x="7212865" y="4441805"/>
              <a:ext cx="90594" cy="88298"/>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6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grpSp>
      <p:sp>
        <p:nvSpPr>
          <p:cNvPr id="155" name="Shape 457">
            <a:extLst>
              <a:ext uri="{FF2B5EF4-FFF2-40B4-BE49-F238E27FC236}">
                <a16:creationId xmlns:a16="http://schemas.microsoft.com/office/drawing/2014/main" id="{E80DD9A7-73F1-446C-837B-E5AF0DB235A3}"/>
              </a:ext>
            </a:extLst>
          </p:cNvPr>
          <p:cNvSpPr/>
          <p:nvPr>
            <p:custDataLst>
              <p:tags r:id="rId7"/>
            </p:custDataLst>
          </p:nvPr>
        </p:nvSpPr>
        <p:spPr>
          <a:xfrm>
            <a:off x="1981200" y="2468563"/>
            <a:ext cx="5580063" cy="233362"/>
          </a:xfrm>
          <a:custGeom>
            <a:avLst/>
            <a:gdLst/>
            <a:ahLst/>
            <a:cxnLst>
              <a:cxn ang="0">
                <a:pos x="wd2" y="hd2"/>
              </a:cxn>
              <a:cxn ang="5400000">
                <a:pos x="wd2" y="hd2"/>
              </a:cxn>
              <a:cxn ang="10800000">
                <a:pos x="wd2" y="hd2"/>
              </a:cxn>
              <a:cxn ang="16200000">
                <a:pos x="wd2" y="hd2"/>
              </a:cxn>
            </a:cxnLst>
            <a:rect l="0" t="0" r="r" b="b"/>
            <a:pathLst>
              <a:path w="21600" h="21600" extrusionOk="0">
                <a:moveTo>
                  <a:pt x="21600" y="10570"/>
                </a:moveTo>
                <a:lnTo>
                  <a:pt x="17997" y="0"/>
                </a:lnTo>
                <a:lnTo>
                  <a:pt x="14374" y="21600"/>
                </a:lnTo>
                <a:lnTo>
                  <a:pt x="3564" y="13787"/>
                </a:lnTo>
                <a:lnTo>
                  <a:pt x="0" y="5055"/>
                </a:lnTo>
                <a:lnTo>
                  <a:pt x="20" y="5055"/>
                </a:lnTo>
              </a:path>
            </a:pathLst>
          </a:custGeom>
          <a:ln w="19050">
            <a:solidFill>
              <a:sysClr val="window" lastClr="FFFFFF">
                <a:lumMod val="50000"/>
              </a:sysClr>
            </a:solidFill>
            <a:miter/>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156" name="Shape 413">
            <a:extLst>
              <a:ext uri="{FF2B5EF4-FFF2-40B4-BE49-F238E27FC236}">
                <a16:creationId xmlns:a16="http://schemas.microsoft.com/office/drawing/2014/main" id="{13218C5A-4A27-4501-8216-9AA6D16A338D}"/>
              </a:ext>
            </a:extLst>
          </p:cNvPr>
          <p:cNvSpPr/>
          <p:nvPr>
            <p:custDataLst>
              <p:tags r:id="rId8"/>
            </p:custDataLst>
          </p:nvPr>
        </p:nvSpPr>
        <p:spPr>
          <a:xfrm rot="16200000">
            <a:off x="-233411" y="3386908"/>
            <a:ext cx="3092450" cy="261987"/>
          </a:xfrm>
          <a:prstGeom prst="rect">
            <a:avLst/>
          </a:prstGeom>
          <a:ln w="12700">
            <a:miter lim="400000"/>
          </a:ln>
          <a:extLst>
            <a:ext uri="{C572A759-6A51-4108-AA02-DFA0A04FC94B}"/>
          </a:extLst>
        </p:spPr>
        <p:txBody>
          <a:bodyPr lIns="45719" rIns="45719"/>
          <a:lstStyle>
            <a:lvl1pPr algn="ctr">
              <a:defRPr sz="1200">
                <a:latin typeface="+mj-lt"/>
                <a:ea typeface="+mj-ea"/>
                <a:cs typeface="+mj-cs"/>
                <a:sym typeface="Arial"/>
              </a:defRPr>
            </a:lvl1pPr>
          </a:lstStyle>
          <a:p>
            <a:pPr defTabSz="914400" fontAlgn="base">
              <a:spcBef>
                <a:spcPct val="0"/>
              </a:spcBef>
              <a:spcAft>
                <a:spcPct val="0"/>
              </a:spcAft>
              <a:defRPr sz="1400">
                <a:latin typeface="+mj-lt"/>
                <a:ea typeface="+mj-ea"/>
                <a:cs typeface="+mj-cs"/>
                <a:sym typeface="Arial"/>
              </a:defRPr>
            </a:pPr>
            <a:r>
              <a:rPr lang="en-CA" sz="1400" kern="0" dirty="0">
                <a:solidFill>
                  <a:srgbClr val="44546A">
                    <a:lumMod val="50000"/>
                  </a:srgbClr>
                </a:solidFill>
                <a:latin typeface="Arial Narrow" panose="020B0606020202030204" pitchFamily="34" charset="0"/>
              </a:rPr>
              <a:t>Mean change in LDL-C from baseline (%)</a:t>
            </a:r>
            <a:endParaRPr lang="fr-CA" sz="1400" kern="0" dirty="0">
              <a:solidFill>
                <a:srgbClr val="44546A">
                  <a:lumMod val="50000"/>
                </a:srgbClr>
              </a:solidFill>
              <a:latin typeface="Arial Narrow" panose="020B0606020202030204" pitchFamily="34" charset="0"/>
            </a:endParaRPr>
          </a:p>
        </p:txBody>
      </p:sp>
      <p:sp>
        <p:nvSpPr>
          <p:cNvPr id="157" name="Shape 414">
            <a:extLst>
              <a:ext uri="{FF2B5EF4-FFF2-40B4-BE49-F238E27FC236}">
                <a16:creationId xmlns:a16="http://schemas.microsoft.com/office/drawing/2014/main" id="{EDF76E2E-697F-46AD-BBD7-8E9B6640656B}"/>
              </a:ext>
            </a:extLst>
          </p:cNvPr>
          <p:cNvSpPr/>
          <p:nvPr>
            <p:custDataLst>
              <p:tags r:id="rId9"/>
            </p:custDataLst>
          </p:nvPr>
        </p:nvSpPr>
        <p:spPr>
          <a:xfrm>
            <a:off x="6122988" y="5256213"/>
            <a:ext cx="844550" cy="265112"/>
          </a:xfrm>
          <a:prstGeom prst="rect">
            <a:avLst/>
          </a:prstGeom>
          <a:ln w="12700">
            <a:miter lim="400000"/>
          </a:ln>
          <a:extLst>
            <a:ext uri="{C572A759-6A51-4108-AA02-DFA0A04FC94B}"/>
          </a:extLst>
        </p:spPr>
        <p:txBody>
          <a:bodyPr lIns="45719" rIns="45719"/>
          <a:lstStyle>
            <a:lvl1pPr algn="ct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10 </a:t>
            </a:r>
          </a:p>
        </p:txBody>
      </p:sp>
      <p:sp>
        <p:nvSpPr>
          <p:cNvPr id="158" name="Shape 415">
            <a:extLst>
              <a:ext uri="{FF2B5EF4-FFF2-40B4-BE49-F238E27FC236}">
                <a16:creationId xmlns:a16="http://schemas.microsoft.com/office/drawing/2014/main" id="{F001CD9B-6DBE-4095-89BD-EF8CC78E4150}"/>
              </a:ext>
            </a:extLst>
          </p:cNvPr>
          <p:cNvSpPr/>
          <p:nvPr>
            <p:custDataLst>
              <p:tags r:id="rId10"/>
            </p:custDataLst>
          </p:nvPr>
        </p:nvSpPr>
        <p:spPr>
          <a:xfrm>
            <a:off x="5221288" y="5254625"/>
            <a:ext cx="785812" cy="265113"/>
          </a:xfrm>
          <a:prstGeom prst="rect">
            <a:avLst/>
          </a:prstGeom>
          <a:ln w="12700">
            <a:miter lim="400000"/>
          </a:ln>
          <a:extLst>
            <a:ext uri="{C572A759-6A51-4108-AA02-DFA0A04FC94B}"/>
          </a:extLst>
        </p:spPr>
        <p:txBody>
          <a:bodyPr lIns="45719" rIns="45719"/>
          <a:lstStyle>
            <a:lvl1pPr algn="ct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8 </a:t>
            </a:r>
          </a:p>
        </p:txBody>
      </p:sp>
      <p:sp>
        <p:nvSpPr>
          <p:cNvPr id="159" name="Shape 416">
            <a:extLst>
              <a:ext uri="{FF2B5EF4-FFF2-40B4-BE49-F238E27FC236}">
                <a16:creationId xmlns:a16="http://schemas.microsoft.com/office/drawing/2014/main" id="{FD6D21D8-D9F8-4A12-BF09-BE675BCCBA14}"/>
              </a:ext>
            </a:extLst>
          </p:cNvPr>
          <p:cNvSpPr/>
          <p:nvPr>
            <p:custDataLst>
              <p:tags r:id="rId11"/>
            </p:custDataLst>
          </p:nvPr>
        </p:nvSpPr>
        <p:spPr>
          <a:xfrm>
            <a:off x="7054850" y="5262563"/>
            <a:ext cx="844550" cy="266700"/>
          </a:xfrm>
          <a:prstGeom prst="rect">
            <a:avLst/>
          </a:prstGeom>
          <a:ln w="12700">
            <a:miter lim="400000"/>
          </a:ln>
          <a:extLst>
            <a:ext uri="{C572A759-6A51-4108-AA02-DFA0A04FC94B}"/>
          </a:extLst>
        </p:spPr>
        <p:txBody>
          <a:bodyPr lIns="45719" rIns="45719"/>
          <a:lstStyle>
            <a:lvl1pPr algn="ct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12 </a:t>
            </a:r>
          </a:p>
        </p:txBody>
      </p:sp>
      <p:sp>
        <p:nvSpPr>
          <p:cNvPr id="160" name="Shape 417">
            <a:extLst>
              <a:ext uri="{FF2B5EF4-FFF2-40B4-BE49-F238E27FC236}">
                <a16:creationId xmlns:a16="http://schemas.microsoft.com/office/drawing/2014/main" id="{2ADBA498-8B48-431A-B43D-8AC9A73E2D37}"/>
              </a:ext>
            </a:extLst>
          </p:cNvPr>
          <p:cNvSpPr/>
          <p:nvPr>
            <p:custDataLst>
              <p:tags r:id="rId12"/>
            </p:custDataLst>
          </p:nvPr>
        </p:nvSpPr>
        <p:spPr>
          <a:xfrm>
            <a:off x="1900238" y="5238750"/>
            <a:ext cx="5873750" cy="0"/>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1" name="Shape 418">
            <a:extLst>
              <a:ext uri="{FF2B5EF4-FFF2-40B4-BE49-F238E27FC236}">
                <a16:creationId xmlns:a16="http://schemas.microsoft.com/office/drawing/2014/main" id="{B0C9EA4D-4CA2-4254-AEBE-2FB90D3984BB}"/>
              </a:ext>
            </a:extLst>
          </p:cNvPr>
          <p:cNvSpPr/>
          <p:nvPr>
            <p:custDataLst>
              <p:tags r:id="rId13"/>
            </p:custDataLst>
          </p:nvPr>
        </p:nvSpPr>
        <p:spPr>
          <a:xfrm flipV="1">
            <a:off x="2828925" y="5235575"/>
            <a:ext cx="0" cy="65088"/>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2" name="Shape 419">
            <a:extLst>
              <a:ext uri="{FF2B5EF4-FFF2-40B4-BE49-F238E27FC236}">
                <a16:creationId xmlns:a16="http://schemas.microsoft.com/office/drawing/2014/main" id="{24E5D150-D025-4921-BC01-A990A09E15FD}"/>
              </a:ext>
            </a:extLst>
          </p:cNvPr>
          <p:cNvSpPr/>
          <p:nvPr>
            <p:custDataLst>
              <p:tags r:id="rId14"/>
            </p:custDataLst>
          </p:nvPr>
        </p:nvSpPr>
        <p:spPr>
          <a:xfrm flipV="1">
            <a:off x="5614988" y="5233988"/>
            <a:ext cx="0" cy="65087"/>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3" name="Shape 420">
            <a:extLst>
              <a:ext uri="{FF2B5EF4-FFF2-40B4-BE49-F238E27FC236}">
                <a16:creationId xmlns:a16="http://schemas.microsoft.com/office/drawing/2014/main" id="{76A15416-8723-4637-9132-6ECB6831999E}"/>
              </a:ext>
            </a:extLst>
          </p:cNvPr>
          <p:cNvSpPr/>
          <p:nvPr>
            <p:custDataLst>
              <p:tags r:id="rId15"/>
            </p:custDataLst>
          </p:nvPr>
        </p:nvSpPr>
        <p:spPr>
          <a:xfrm flipV="1">
            <a:off x="6554788" y="5235575"/>
            <a:ext cx="0" cy="65088"/>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4" name="Shape 421">
            <a:extLst>
              <a:ext uri="{FF2B5EF4-FFF2-40B4-BE49-F238E27FC236}">
                <a16:creationId xmlns:a16="http://schemas.microsoft.com/office/drawing/2014/main" id="{D92F7D8B-5837-49BF-AC7B-6479833EEFD2}"/>
              </a:ext>
            </a:extLst>
          </p:cNvPr>
          <p:cNvSpPr/>
          <p:nvPr>
            <p:custDataLst>
              <p:tags r:id="rId16"/>
            </p:custDataLst>
          </p:nvPr>
        </p:nvSpPr>
        <p:spPr>
          <a:xfrm flipV="1">
            <a:off x="7488238" y="5233988"/>
            <a:ext cx="0" cy="65087"/>
          </a:xfrm>
          <a:prstGeom prst="line">
            <a:avLst/>
          </a:prstGeom>
          <a:noFill/>
          <a:ln w="28575" cap="flat" cmpd="sng" algn="ctr">
            <a:solidFill>
              <a:srgbClr val="44546A"/>
            </a:solidFill>
            <a:prstDash val="solid"/>
            <a:miter lim="800000"/>
          </a:ln>
          <a:effectLst/>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grpSp>
        <p:nvGrpSpPr>
          <p:cNvPr id="165" name="Group 430">
            <a:extLst>
              <a:ext uri="{FF2B5EF4-FFF2-40B4-BE49-F238E27FC236}">
                <a16:creationId xmlns:a16="http://schemas.microsoft.com/office/drawing/2014/main" id="{2C9FAE9F-9C65-437A-AF18-5412D41A722A}"/>
              </a:ext>
            </a:extLst>
          </p:cNvPr>
          <p:cNvGrpSpPr>
            <a:grpSpLocks/>
          </p:cNvGrpSpPr>
          <p:nvPr>
            <p:custDataLst>
              <p:tags r:id="rId17"/>
            </p:custDataLst>
          </p:nvPr>
        </p:nvGrpSpPr>
        <p:grpSpPr bwMode="auto">
          <a:xfrm>
            <a:off x="1814513" y="1577975"/>
            <a:ext cx="114300" cy="3709988"/>
            <a:chOff x="-1" y="0"/>
            <a:chExt cx="94763" cy="3068947"/>
          </a:xfrm>
        </p:grpSpPr>
        <p:sp>
          <p:nvSpPr>
            <p:cNvPr id="166" name="Shape 423">
              <a:extLst>
                <a:ext uri="{FF2B5EF4-FFF2-40B4-BE49-F238E27FC236}">
                  <a16:creationId xmlns:a16="http://schemas.microsoft.com/office/drawing/2014/main" id="{1E9B9A6D-F9A8-41C5-A756-BA3DD263AC94}"/>
                </a:ext>
              </a:extLst>
            </p:cNvPr>
            <p:cNvSpPr/>
            <p:nvPr/>
          </p:nvSpPr>
          <p:spPr>
            <a:xfrm flipH="1">
              <a:off x="88181" y="0"/>
              <a:ext cx="0" cy="3068947"/>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7" name="Shape 424">
              <a:extLst>
                <a:ext uri="{FF2B5EF4-FFF2-40B4-BE49-F238E27FC236}">
                  <a16:creationId xmlns:a16="http://schemas.microsoft.com/office/drawing/2014/main" id="{48013707-95E5-46A4-BF95-620B54B3A57C}"/>
                </a:ext>
              </a:extLst>
            </p:cNvPr>
            <p:cNvSpPr/>
            <p:nvPr/>
          </p:nvSpPr>
          <p:spPr>
            <a:xfrm>
              <a:off x="-1" y="220617"/>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8" name="Shape 425">
              <a:extLst>
                <a:ext uri="{FF2B5EF4-FFF2-40B4-BE49-F238E27FC236}">
                  <a16:creationId xmlns:a16="http://schemas.microsoft.com/office/drawing/2014/main" id="{75411857-D82C-45BF-A840-00F386FB78C5}"/>
                </a:ext>
              </a:extLst>
            </p:cNvPr>
            <p:cNvSpPr/>
            <p:nvPr/>
          </p:nvSpPr>
          <p:spPr>
            <a:xfrm>
              <a:off x="-1" y="777414"/>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69" name="Shape 426">
              <a:extLst>
                <a:ext uri="{FF2B5EF4-FFF2-40B4-BE49-F238E27FC236}">
                  <a16:creationId xmlns:a16="http://schemas.microsoft.com/office/drawing/2014/main" id="{FAE873FE-F370-42C8-9078-D0C39E202188}"/>
                </a:ext>
              </a:extLst>
            </p:cNvPr>
            <p:cNvSpPr/>
            <p:nvPr/>
          </p:nvSpPr>
          <p:spPr>
            <a:xfrm>
              <a:off x="-1" y="1342090"/>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70" name="Shape 427">
              <a:extLst>
                <a:ext uri="{FF2B5EF4-FFF2-40B4-BE49-F238E27FC236}">
                  <a16:creationId xmlns:a16="http://schemas.microsoft.com/office/drawing/2014/main" id="{CD7B5C0C-8F2B-4CEC-B648-793714A2AAD6}"/>
                </a:ext>
              </a:extLst>
            </p:cNvPr>
            <p:cNvSpPr/>
            <p:nvPr/>
          </p:nvSpPr>
          <p:spPr>
            <a:xfrm>
              <a:off x="-1" y="1902826"/>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71" name="Shape 428">
              <a:extLst>
                <a:ext uri="{FF2B5EF4-FFF2-40B4-BE49-F238E27FC236}">
                  <a16:creationId xmlns:a16="http://schemas.microsoft.com/office/drawing/2014/main" id="{895BAA3C-0D14-4910-AB74-1CC293FA9C3A}"/>
                </a:ext>
              </a:extLst>
            </p:cNvPr>
            <p:cNvSpPr/>
            <p:nvPr/>
          </p:nvSpPr>
          <p:spPr>
            <a:xfrm>
              <a:off x="-1" y="2460935"/>
              <a:ext cx="88182"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172" name="Shape 429">
              <a:extLst>
                <a:ext uri="{FF2B5EF4-FFF2-40B4-BE49-F238E27FC236}">
                  <a16:creationId xmlns:a16="http://schemas.microsoft.com/office/drawing/2014/main" id="{A3E75A8F-F076-4611-BE61-E1E7D594C0A2}"/>
                </a:ext>
              </a:extLst>
            </p:cNvPr>
            <p:cNvSpPr/>
            <p:nvPr/>
          </p:nvSpPr>
          <p:spPr>
            <a:xfrm>
              <a:off x="6579" y="3026925"/>
              <a:ext cx="88183" cy="0"/>
            </a:xfrm>
            <a:prstGeom prst="line">
              <a:avLst/>
            </a:prstGeom>
            <a:noFill/>
            <a:ln w="28575" cap="flat" cmpd="sng" algn="ctr">
              <a:solidFill>
                <a:srgbClr val="44546A"/>
              </a:solidFill>
              <a:prstDash val="solid"/>
              <a:miter lim="800000"/>
            </a:ln>
            <a:effectLst/>
          </p:spPr>
          <p:txBody>
            <a:bodyPr lIns="45719" tIns="45719" rIns="45719" b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grpSp>
      <p:sp>
        <p:nvSpPr>
          <p:cNvPr id="173" name="Shape 431">
            <a:extLst>
              <a:ext uri="{FF2B5EF4-FFF2-40B4-BE49-F238E27FC236}">
                <a16:creationId xmlns:a16="http://schemas.microsoft.com/office/drawing/2014/main" id="{DD9563B6-BF88-4528-A1F4-B0BE17FA9A5E}"/>
              </a:ext>
            </a:extLst>
          </p:cNvPr>
          <p:cNvSpPr/>
          <p:nvPr>
            <p:custDataLst>
              <p:tags r:id="rId18"/>
            </p:custDataLst>
          </p:nvPr>
        </p:nvSpPr>
        <p:spPr>
          <a:xfrm>
            <a:off x="1155700" y="1717675"/>
            <a:ext cx="649288" cy="465138"/>
          </a:xfrm>
          <a:prstGeom prst="rect">
            <a:avLst/>
          </a:prstGeom>
          <a:ln w="12700">
            <a:miter lim="400000"/>
          </a:ln>
          <a:extLst>
            <a:ext uri="{C572A759-6A51-4108-AA02-DFA0A04FC94B}"/>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20</a:t>
            </a:r>
          </a:p>
        </p:txBody>
      </p:sp>
      <p:sp>
        <p:nvSpPr>
          <p:cNvPr id="174" name="Shape 432">
            <a:extLst>
              <a:ext uri="{FF2B5EF4-FFF2-40B4-BE49-F238E27FC236}">
                <a16:creationId xmlns:a16="http://schemas.microsoft.com/office/drawing/2014/main" id="{E69B6B13-6F8B-410F-ACCE-B90159EDE774}"/>
              </a:ext>
            </a:extLst>
          </p:cNvPr>
          <p:cNvSpPr/>
          <p:nvPr>
            <p:custDataLst>
              <p:tags r:id="rId19"/>
            </p:custDataLst>
          </p:nvPr>
        </p:nvSpPr>
        <p:spPr>
          <a:xfrm>
            <a:off x="1341438" y="2401888"/>
            <a:ext cx="458787" cy="266700"/>
          </a:xfrm>
          <a:prstGeom prst="rect">
            <a:avLst/>
          </a:prstGeom>
          <a:ln w="12700">
            <a:miter lim="400000"/>
          </a:ln>
          <a:extLst>
            <a:ext uri="{C572A759-6A51-4108-AA02-DFA0A04FC94B}"/>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0</a:t>
            </a:r>
          </a:p>
        </p:txBody>
      </p:sp>
      <p:sp>
        <p:nvSpPr>
          <p:cNvPr id="258" name="Shape 433">
            <a:extLst>
              <a:ext uri="{FF2B5EF4-FFF2-40B4-BE49-F238E27FC236}">
                <a16:creationId xmlns:a16="http://schemas.microsoft.com/office/drawing/2014/main" id="{D69B4896-E995-4B88-A228-339DC1AD0FD9}"/>
              </a:ext>
            </a:extLst>
          </p:cNvPr>
          <p:cNvSpPr/>
          <p:nvPr>
            <p:custDataLst>
              <p:tags r:id="rId20"/>
            </p:custDataLst>
          </p:nvPr>
        </p:nvSpPr>
        <p:spPr>
          <a:xfrm>
            <a:off x="1160463" y="3074988"/>
            <a:ext cx="639762" cy="265112"/>
          </a:xfrm>
          <a:prstGeom prst="rect">
            <a:avLst/>
          </a:prstGeom>
          <a:ln w="12700">
            <a:miter lim="400000"/>
          </a:ln>
          <a:extLst>
            <a:ext uri="{C572A759-6A51-4108-AA02-DFA0A04FC94B}"/>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-20</a:t>
            </a:r>
          </a:p>
        </p:txBody>
      </p:sp>
      <p:sp>
        <p:nvSpPr>
          <p:cNvPr id="259" name="Shape 434">
            <a:extLst>
              <a:ext uri="{FF2B5EF4-FFF2-40B4-BE49-F238E27FC236}">
                <a16:creationId xmlns:a16="http://schemas.microsoft.com/office/drawing/2014/main" id="{F24ADB51-61F5-4144-9A8D-E1D88C2A8DE8}"/>
              </a:ext>
            </a:extLst>
          </p:cNvPr>
          <p:cNvSpPr/>
          <p:nvPr>
            <p:custDataLst>
              <p:tags r:id="rId21"/>
            </p:custDataLst>
          </p:nvPr>
        </p:nvSpPr>
        <p:spPr>
          <a:xfrm>
            <a:off x="1162050" y="3757613"/>
            <a:ext cx="636588" cy="266700"/>
          </a:xfrm>
          <a:prstGeom prst="rect">
            <a:avLst/>
          </a:prstGeom>
          <a:ln w="12700">
            <a:miter lim="400000"/>
          </a:ln>
          <a:extLst>
            <a:ext uri="{C572A759-6A51-4108-AA02-DFA0A04FC94B}"/>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-40</a:t>
            </a:r>
          </a:p>
        </p:txBody>
      </p:sp>
      <p:sp>
        <p:nvSpPr>
          <p:cNvPr id="260" name="Shape 435">
            <a:extLst>
              <a:ext uri="{FF2B5EF4-FFF2-40B4-BE49-F238E27FC236}">
                <a16:creationId xmlns:a16="http://schemas.microsoft.com/office/drawing/2014/main" id="{C8AB4408-7E5C-4FD5-9345-8A5A61BA1D02}"/>
              </a:ext>
            </a:extLst>
          </p:cNvPr>
          <p:cNvSpPr/>
          <p:nvPr>
            <p:custDataLst>
              <p:tags r:id="rId22"/>
            </p:custDataLst>
          </p:nvPr>
        </p:nvSpPr>
        <p:spPr>
          <a:xfrm>
            <a:off x="1162050" y="4430713"/>
            <a:ext cx="636588" cy="265112"/>
          </a:xfrm>
          <a:prstGeom prst="rect">
            <a:avLst/>
          </a:prstGeom>
          <a:ln w="12700">
            <a:miter lim="400000"/>
          </a:ln>
          <a:extLst>
            <a:ext uri="{C572A759-6A51-4108-AA02-DFA0A04FC94B}"/>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-60</a:t>
            </a:r>
          </a:p>
        </p:txBody>
      </p:sp>
      <p:sp>
        <p:nvSpPr>
          <p:cNvPr id="261" name="Shape 436">
            <a:extLst>
              <a:ext uri="{FF2B5EF4-FFF2-40B4-BE49-F238E27FC236}">
                <a16:creationId xmlns:a16="http://schemas.microsoft.com/office/drawing/2014/main" id="{2F50C2EE-CCD7-49B2-9EB9-4418DDCD1FD2}"/>
              </a:ext>
            </a:extLst>
          </p:cNvPr>
          <p:cNvSpPr/>
          <p:nvPr>
            <p:custDataLst>
              <p:tags r:id="rId23"/>
            </p:custDataLst>
          </p:nvPr>
        </p:nvSpPr>
        <p:spPr>
          <a:xfrm>
            <a:off x="1162050" y="5070475"/>
            <a:ext cx="636588" cy="265113"/>
          </a:xfrm>
          <a:prstGeom prst="rect">
            <a:avLst/>
          </a:prstGeom>
          <a:ln w="12700">
            <a:miter lim="400000"/>
          </a:ln>
          <a:extLst>
            <a:ext uri="{C572A759-6A51-4108-AA02-DFA0A04FC94B}"/>
          </a:extLst>
        </p:spPr>
        <p:txBody>
          <a:bodyPr lIns="45719" rIns="45719"/>
          <a:lstStyle>
            <a:lvl1pPr algn="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-80</a:t>
            </a:r>
          </a:p>
        </p:txBody>
      </p:sp>
      <p:sp>
        <p:nvSpPr>
          <p:cNvPr id="262" name="Shape 437">
            <a:extLst>
              <a:ext uri="{FF2B5EF4-FFF2-40B4-BE49-F238E27FC236}">
                <a16:creationId xmlns:a16="http://schemas.microsoft.com/office/drawing/2014/main" id="{698C5689-9446-4049-887D-A98A4C10FB07}"/>
              </a:ext>
            </a:extLst>
          </p:cNvPr>
          <p:cNvSpPr/>
          <p:nvPr>
            <p:custDataLst>
              <p:tags r:id="rId24"/>
            </p:custDataLst>
          </p:nvPr>
        </p:nvSpPr>
        <p:spPr>
          <a:xfrm>
            <a:off x="1526381" y="5347340"/>
            <a:ext cx="785813" cy="265113"/>
          </a:xfrm>
          <a:prstGeom prst="rect">
            <a:avLst/>
          </a:prstGeom>
          <a:ln w="12700">
            <a:miter lim="400000"/>
          </a:ln>
          <a:extLst>
            <a:ext uri="{C572A759-6A51-4108-AA02-DFA0A04FC94B}"/>
          </a:extLst>
        </p:spPr>
        <p:txBody>
          <a:bodyPr lIns="45719" rIns="45719"/>
          <a:lstStyle>
            <a:lvl1pPr>
              <a:defRPr sz="1000">
                <a:solidFill>
                  <a:srgbClr val="535353"/>
                </a:solidFill>
                <a:latin typeface="+mj-lt"/>
                <a:ea typeface="+mj-ea"/>
                <a:cs typeface="+mj-cs"/>
                <a:sym typeface="Arial"/>
              </a:defRPr>
            </a:lvl1pPr>
          </a:lstStyle>
          <a:p>
            <a:pPr algn="ctr" defTabSz="914400" fontAlgn="base" hangingPunct="0">
              <a:spcBef>
                <a:spcPct val="0"/>
              </a:spcBef>
              <a:spcAft>
                <a:spcPct val="0"/>
              </a:spcAft>
              <a:defRPr/>
            </a:pPr>
            <a:r>
              <a:rPr lang="fr-CA" sz="1100" kern="0" dirty="0">
                <a:solidFill>
                  <a:srgbClr val="44546A">
                    <a:lumMod val="50000"/>
                  </a:srgbClr>
                </a:solidFill>
                <a:latin typeface="Arial Narrow" panose="020B0606020202030204" pitchFamily="34" charset="0"/>
              </a:rPr>
              <a:t>Baseline</a:t>
            </a:r>
            <a:endParaRPr sz="1100" kern="0" dirty="0">
              <a:solidFill>
                <a:srgbClr val="44546A">
                  <a:lumMod val="50000"/>
                </a:srgbClr>
              </a:solidFill>
              <a:latin typeface="Arial Narrow" panose="020B0606020202030204" pitchFamily="34" charset="0"/>
            </a:endParaRPr>
          </a:p>
        </p:txBody>
      </p:sp>
      <p:sp>
        <p:nvSpPr>
          <p:cNvPr id="263" name="Shape 438">
            <a:extLst>
              <a:ext uri="{FF2B5EF4-FFF2-40B4-BE49-F238E27FC236}">
                <a16:creationId xmlns:a16="http://schemas.microsoft.com/office/drawing/2014/main" id="{4AB79E6A-6BA7-4F2E-8251-C355B1BBD22C}"/>
              </a:ext>
            </a:extLst>
          </p:cNvPr>
          <p:cNvSpPr/>
          <p:nvPr>
            <p:custDataLst>
              <p:tags r:id="rId25"/>
            </p:custDataLst>
          </p:nvPr>
        </p:nvSpPr>
        <p:spPr>
          <a:xfrm>
            <a:off x="2439988" y="5254625"/>
            <a:ext cx="787400" cy="266700"/>
          </a:xfrm>
          <a:prstGeom prst="rect">
            <a:avLst/>
          </a:prstGeom>
          <a:ln w="12700">
            <a:miter lim="400000"/>
          </a:ln>
          <a:extLst>
            <a:ext uri="{C572A759-6A51-4108-AA02-DFA0A04FC94B}"/>
          </a:extLst>
        </p:spPr>
        <p:txBody>
          <a:bodyPr lIns="45719" rIns="45719"/>
          <a:lstStyle>
            <a:lvl1pPr algn="ctr">
              <a:defRPr sz="1000">
                <a:solidFill>
                  <a:srgbClr val="535353"/>
                </a:solidFill>
                <a:latin typeface="+mj-lt"/>
                <a:ea typeface="+mj-ea"/>
                <a:cs typeface="+mj-cs"/>
                <a:sym typeface="Arial"/>
              </a:defRPr>
            </a:lvl1pPr>
          </a:lstStyle>
          <a:p>
            <a:pPr defTabSz="914400" fontAlgn="base" hangingPunct="0">
              <a:spcBef>
                <a:spcPct val="0"/>
              </a:spcBef>
              <a:spcAft>
                <a:spcPct val="0"/>
              </a:spcAft>
              <a:defRPr/>
            </a:pPr>
            <a:r>
              <a:rPr sz="1200" kern="0" dirty="0">
                <a:solidFill>
                  <a:srgbClr val="44546A">
                    <a:lumMod val="50000"/>
                  </a:srgbClr>
                </a:solidFill>
                <a:latin typeface="Arial Narrow" panose="020B0606020202030204" pitchFamily="34" charset="0"/>
              </a:rPr>
              <a:t>2 </a:t>
            </a:r>
          </a:p>
        </p:txBody>
      </p:sp>
      <p:sp>
        <p:nvSpPr>
          <p:cNvPr id="264" name="Shape 504">
            <a:extLst>
              <a:ext uri="{FF2B5EF4-FFF2-40B4-BE49-F238E27FC236}">
                <a16:creationId xmlns:a16="http://schemas.microsoft.com/office/drawing/2014/main" id="{1768BBCF-4B73-4801-BD28-A7D7A4C4A3CD}"/>
              </a:ext>
            </a:extLst>
          </p:cNvPr>
          <p:cNvSpPr/>
          <p:nvPr>
            <p:custDataLst>
              <p:tags r:id="rId26"/>
            </p:custDataLst>
          </p:nvPr>
        </p:nvSpPr>
        <p:spPr>
          <a:xfrm>
            <a:off x="2794000" y="4330700"/>
            <a:ext cx="109538" cy="106363"/>
          </a:xfrm>
          <a:prstGeom prst="rect">
            <a:avLst/>
          </a:prstGeom>
          <a:solidFill>
            <a:srgbClr val="0066A6">
              <a:lumMod val="75000"/>
            </a:srgbClr>
          </a:solidFill>
          <a:ln w="12700">
            <a:solidFill>
              <a:srgbClr val="0066A6">
                <a:lumMod val="75000"/>
              </a:srgb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65" name="Shape 505">
            <a:extLst>
              <a:ext uri="{FF2B5EF4-FFF2-40B4-BE49-F238E27FC236}">
                <a16:creationId xmlns:a16="http://schemas.microsoft.com/office/drawing/2014/main" id="{BB891900-B267-45D9-8B71-4D405D7F10E2}"/>
              </a:ext>
            </a:extLst>
          </p:cNvPr>
          <p:cNvSpPr/>
          <p:nvPr>
            <p:custDataLst>
              <p:tags r:id="rId27"/>
            </p:custDataLst>
          </p:nvPr>
        </p:nvSpPr>
        <p:spPr>
          <a:xfrm>
            <a:off x="6508750" y="4546600"/>
            <a:ext cx="107950" cy="106363"/>
          </a:xfrm>
          <a:prstGeom prst="rect">
            <a:avLst/>
          </a:prstGeom>
          <a:solidFill>
            <a:srgbClr val="0066A6">
              <a:lumMod val="75000"/>
            </a:srgbClr>
          </a:solidFill>
          <a:ln w="12700">
            <a:solidFill>
              <a:srgbClr val="0066A6">
                <a:lumMod val="75000"/>
              </a:srgb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66" name="Shape 506">
            <a:extLst>
              <a:ext uri="{FF2B5EF4-FFF2-40B4-BE49-F238E27FC236}">
                <a16:creationId xmlns:a16="http://schemas.microsoft.com/office/drawing/2014/main" id="{388C6144-1317-4888-B36D-D79C36466BC9}"/>
              </a:ext>
            </a:extLst>
          </p:cNvPr>
          <p:cNvSpPr/>
          <p:nvPr>
            <p:custDataLst>
              <p:tags r:id="rId28"/>
            </p:custDataLst>
          </p:nvPr>
        </p:nvSpPr>
        <p:spPr>
          <a:xfrm>
            <a:off x="7454900" y="4548188"/>
            <a:ext cx="107950" cy="106362"/>
          </a:xfrm>
          <a:prstGeom prst="rect">
            <a:avLst/>
          </a:prstGeom>
          <a:solidFill>
            <a:srgbClr val="0066A6">
              <a:lumMod val="75000"/>
            </a:srgbClr>
          </a:solidFill>
          <a:ln w="12700">
            <a:solidFill>
              <a:srgbClr val="0066A6">
                <a:lumMod val="75000"/>
              </a:srgb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67" name="Shape 519">
            <a:extLst>
              <a:ext uri="{FF2B5EF4-FFF2-40B4-BE49-F238E27FC236}">
                <a16:creationId xmlns:a16="http://schemas.microsoft.com/office/drawing/2014/main" id="{F453494E-B6C7-431D-9D0B-59B83D827F54}"/>
              </a:ext>
            </a:extLst>
          </p:cNvPr>
          <p:cNvSpPr/>
          <p:nvPr>
            <p:custDataLst>
              <p:tags r:id="rId29"/>
            </p:custDataLst>
          </p:nvPr>
        </p:nvSpPr>
        <p:spPr>
          <a:xfrm>
            <a:off x="5559425" y="4551363"/>
            <a:ext cx="109538" cy="107950"/>
          </a:xfrm>
          <a:prstGeom prst="rect">
            <a:avLst/>
          </a:prstGeom>
          <a:solidFill>
            <a:srgbClr val="0066A6">
              <a:lumMod val="75000"/>
            </a:srgbClr>
          </a:solidFill>
          <a:ln w="12700">
            <a:solidFill>
              <a:srgbClr val="0066A6">
                <a:lumMod val="75000"/>
              </a:srgb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68" name="TextBox 267">
            <a:extLst>
              <a:ext uri="{FF2B5EF4-FFF2-40B4-BE49-F238E27FC236}">
                <a16:creationId xmlns:a16="http://schemas.microsoft.com/office/drawing/2014/main" id="{E317A678-6CED-43BE-992A-6FA782F96B85}"/>
              </a:ext>
            </a:extLst>
          </p:cNvPr>
          <p:cNvSpPr txBox="1"/>
          <p:nvPr>
            <p:custDataLst>
              <p:tags r:id="rId30"/>
            </p:custDataLst>
          </p:nvPr>
        </p:nvSpPr>
        <p:spPr>
          <a:xfrm>
            <a:off x="1816128" y="2017869"/>
            <a:ext cx="85676" cy="276995"/>
          </a:xfrm>
          <a:prstGeom prst="rect">
            <a:avLst/>
          </a:prstGeom>
          <a:noFill/>
          <a:ln w="12700" cap="flat">
            <a:noFill/>
            <a:miter lim="400000"/>
          </a:ln>
          <a:effectLst/>
          <a:sp3d/>
        </p:spPr>
        <p:txBody>
          <a:bodyPr spcFirstLastPara="1" lIns="45718" tIns="45718" rIns="45718" bIns="45718" spcCol="38100">
            <a:spAutoFit/>
          </a:bodyPr>
          <a:lstStyle/>
          <a:p>
            <a:pPr marL="0" marR="0" lvl="0" indent="0" defTabSz="914400" eaLnBrk="1"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44546A">
                  <a:lumMod val="50000"/>
                </a:srgbClr>
              </a:solidFill>
              <a:effectLst/>
              <a:uLnTx/>
              <a:uFillTx/>
              <a:latin typeface="Arial Narrow" panose="020B0606020202030204" pitchFamily="34" charset="0"/>
              <a:ea typeface="Helvetica"/>
              <a:cs typeface="Helvetica"/>
              <a:sym typeface="Helvetica"/>
            </a:endParaRPr>
          </a:p>
        </p:txBody>
      </p:sp>
      <p:sp>
        <p:nvSpPr>
          <p:cNvPr id="270" name="Shape 467">
            <a:extLst>
              <a:ext uri="{FF2B5EF4-FFF2-40B4-BE49-F238E27FC236}">
                <a16:creationId xmlns:a16="http://schemas.microsoft.com/office/drawing/2014/main" id="{1E3196D2-3E91-4441-96D1-B76B357A1A1A}"/>
              </a:ext>
            </a:extLst>
          </p:cNvPr>
          <p:cNvSpPr/>
          <p:nvPr>
            <p:custDataLst>
              <p:tags r:id="rId31"/>
            </p:custDataLst>
          </p:nvPr>
        </p:nvSpPr>
        <p:spPr>
          <a:xfrm>
            <a:off x="5568950" y="2636838"/>
            <a:ext cx="109538" cy="107950"/>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1" name="Shape 467">
            <a:extLst>
              <a:ext uri="{FF2B5EF4-FFF2-40B4-BE49-F238E27FC236}">
                <a16:creationId xmlns:a16="http://schemas.microsoft.com/office/drawing/2014/main" id="{7AD10D9D-0EC6-4FC4-BEC1-2284955E8601}"/>
              </a:ext>
            </a:extLst>
          </p:cNvPr>
          <p:cNvSpPr/>
          <p:nvPr>
            <p:custDataLst>
              <p:tags r:id="rId32"/>
            </p:custDataLst>
          </p:nvPr>
        </p:nvSpPr>
        <p:spPr>
          <a:xfrm>
            <a:off x="2762250" y="2554288"/>
            <a:ext cx="109538" cy="106362"/>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2" name="Shape 467">
            <a:extLst>
              <a:ext uri="{FF2B5EF4-FFF2-40B4-BE49-F238E27FC236}">
                <a16:creationId xmlns:a16="http://schemas.microsoft.com/office/drawing/2014/main" id="{AF408D08-0998-4BC7-A506-14458B9C43E0}"/>
              </a:ext>
            </a:extLst>
          </p:cNvPr>
          <p:cNvSpPr/>
          <p:nvPr>
            <p:custDataLst>
              <p:tags r:id="rId33"/>
            </p:custDataLst>
          </p:nvPr>
        </p:nvSpPr>
        <p:spPr>
          <a:xfrm>
            <a:off x="6529388" y="2414588"/>
            <a:ext cx="109537" cy="106362"/>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3" name="Shape 467">
            <a:extLst>
              <a:ext uri="{FF2B5EF4-FFF2-40B4-BE49-F238E27FC236}">
                <a16:creationId xmlns:a16="http://schemas.microsoft.com/office/drawing/2014/main" id="{B58BE1BE-5C9E-4A5C-80BB-64AF07F34B47}"/>
              </a:ext>
            </a:extLst>
          </p:cNvPr>
          <p:cNvSpPr/>
          <p:nvPr>
            <p:custDataLst>
              <p:tags r:id="rId34"/>
            </p:custDataLst>
          </p:nvPr>
        </p:nvSpPr>
        <p:spPr>
          <a:xfrm>
            <a:off x="7446963" y="2505075"/>
            <a:ext cx="109537" cy="106363"/>
          </a:xfrm>
          <a:prstGeom prst="rect">
            <a:avLst/>
          </a:prstGeom>
          <a:solidFill>
            <a:sysClr val="window" lastClr="FFFFFF">
              <a:lumMod val="50000"/>
            </a:sysClr>
          </a:solidFill>
          <a:ln w="12700">
            <a:solidFill>
              <a:sysClr val="window" lastClr="FFFFFF">
                <a:lumMod val="50000"/>
              </a:sysClr>
            </a:solidFill>
            <a:miter lim="400000"/>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4" name="Shape 407">
            <a:extLst>
              <a:ext uri="{FF2B5EF4-FFF2-40B4-BE49-F238E27FC236}">
                <a16:creationId xmlns:a16="http://schemas.microsoft.com/office/drawing/2014/main" id="{6807B4BE-D147-4E01-8E1F-35CFC4DB07A3}"/>
              </a:ext>
            </a:extLst>
          </p:cNvPr>
          <p:cNvSpPr/>
          <p:nvPr>
            <p:custDataLst>
              <p:tags r:id="rId35"/>
            </p:custDataLst>
          </p:nvPr>
        </p:nvSpPr>
        <p:spPr>
          <a:xfrm>
            <a:off x="5622925" y="4605338"/>
            <a:ext cx="1874838" cy="158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53" y="0"/>
                </a:lnTo>
                <a:lnTo>
                  <a:pt x="0" y="12960"/>
                </a:lnTo>
              </a:path>
            </a:pathLst>
          </a:custGeom>
          <a:ln w="19050">
            <a:solidFill>
              <a:srgbClr val="0066A6">
                <a:lumMod val="75000"/>
              </a:srgbClr>
            </a:solidFill>
            <a:miter/>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5" name="Shape 408">
            <a:extLst>
              <a:ext uri="{FF2B5EF4-FFF2-40B4-BE49-F238E27FC236}">
                <a16:creationId xmlns:a16="http://schemas.microsoft.com/office/drawing/2014/main" id="{050C3B40-6D21-4DA4-864F-52FD71ECB676}"/>
              </a:ext>
            </a:extLst>
          </p:cNvPr>
          <p:cNvSpPr/>
          <p:nvPr>
            <p:custDataLst>
              <p:tags r:id="rId36"/>
            </p:custDataLst>
          </p:nvPr>
        </p:nvSpPr>
        <p:spPr>
          <a:xfrm>
            <a:off x="1928813" y="2516188"/>
            <a:ext cx="3683000" cy="210026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365" y="19488"/>
                </a:lnTo>
                <a:lnTo>
                  <a:pt x="0" y="0"/>
                </a:lnTo>
              </a:path>
            </a:pathLst>
          </a:custGeom>
          <a:ln w="19050">
            <a:solidFill>
              <a:srgbClr val="0066A6">
                <a:lumMod val="75000"/>
              </a:srgbClr>
            </a:solidFill>
            <a:miter/>
          </a:ln>
        </p:spPr>
        <p:txBody>
          <a:bodyPr lIns="45719" rIns="45719" anchor="ctr"/>
          <a:lstStyle/>
          <a:p>
            <a:pPr marL="0" marR="0" lvl="0" indent="0" algn="ctr" defTabSz="914400" eaLnBrk="1" fontAlgn="base" latinLnBrk="0" hangingPunct="0">
              <a:lnSpc>
                <a:spcPct val="100000"/>
              </a:lnSpc>
              <a:spcBef>
                <a:spcPct val="0"/>
              </a:spcBef>
              <a:spcAft>
                <a:spcPct val="0"/>
              </a:spcAft>
              <a:buClrTx/>
              <a:buSzTx/>
              <a:buFontTx/>
              <a:buNone/>
              <a:tabLst/>
              <a:defRPr>
                <a:solidFill>
                  <a:srgbClr val="FFFFFF"/>
                </a:solidFill>
                <a:latin typeface="+mj-lt"/>
                <a:ea typeface="+mj-ea"/>
                <a:cs typeface="+mj-cs"/>
                <a:sym typeface="Arial"/>
              </a:defRPr>
            </a:pPr>
            <a:endParaRPr kumimoji="0" sz="1800" b="0" i="0" u="none" strike="noStrike" kern="0" cap="none" spc="0" normalizeH="0" baseline="0" noProof="0" dirty="0">
              <a:ln>
                <a:noFill/>
              </a:ln>
              <a:solidFill>
                <a:srgbClr val="FFFFFF"/>
              </a:solidFill>
              <a:effectLst/>
              <a:uLnTx/>
              <a:uFillTx/>
              <a:latin typeface="Arial Narrow" panose="020B0606020202030204" pitchFamily="34" charset="0"/>
              <a:cs typeface="Arial" panose="020B0604020202020204" pitchFamily="34" charset="0"/>
              <a:sym typeface="Arial"/>
            </a:endParaRPr>
          </a:p>
        </p:txBody>
      </p:sp>
      <p:sp>
        <p:nvSpPr>
          <p:cNvPr id="277" name="Shape 608">
            <a:extLst>
              <a:ext uri="{FF2B5EF4-FFF2-40B4-BE49-F238E27FC236}">
                <a16:creationId xmlns:a16="http://schemas.microsoft.com/office/drawing/2014/main" id="{6BBF1D07-294A-4E0B-8ACD-E997A985FB44}"/>
              </a:ext>
            </a:extLst>
          </p:cNvPr>
          <p:cNvSpPr/>
          <p:nvPr>
            <p:custDataLst>
              <p:tags r:id="rId37"/>
            </p:custDataLst>
          </p:nvPr>
        </p:nvSpPr>
        <p:spPr>
          <a:xfrm>
            <a:off x="7497763" y="2613025"/>
            <a:ext cx="11112" cy="1930400"/>
          </a:xfrm>
          <a:prstGeom prst="line">
            <a:avLst/>
          </a:prstGeom>
          <a:ln w="19050">
            <a:solidFill>
              <a:srgbClr val="44546A">
                <a:lumMod val="50000"/>
              </a:srgbClr>
            </a:solidFill>
            <a:miter/>
            <a:headEnd type="triangle"/>
            <a:tailEnd type="triangle"/>
          </a:ln>
        </p:spPr>
        <p:txBody>
          <a:bodyPr lIns="45719" rIns="45719"/>
          <a:lstStyle/>
          <a:p>
            <a:pPr marL="0" marR="0" lvl="0" indent="0" defTabSz="914400" eaLnBrk="1"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Arial Narrow" panose="020B0606020202030204" pitchFamily="34" charset="0"/>
              <a:cs typeface="Helvetica"/>
              <a:sym typeface="Helvetica"/>
            </a:endParaRPr>
          </a:p>
        </p:txBody>
      </p:sp>
      <p:sp>
        <p:nvSpPr>
          <p:cNvPr id="278" name="Shape 516">
            <a:extLst>
              <a:ext uri="{FF2B5EF4-FFF2-40B4-BE49-F238E27FC236}">
                <a16:creationId xmlns:a16="http://schemas.microsoft.com/office/drawing/2014/main" id="{1070C3EA-89C1-4B8E-9C59-3D6F6AFD520D}"/>
              </a:ext>
            </a:extLst>
          </p:cNvPr>
          <p:cNvSpPr/>
          <p:nvPr>
            <p:custDataLst>
              <p:tags r:id="rId38"/>
            </p:custDataLst>
          </p:nvPr>
        </p:nvSpPr>
        <p:spPr>
          <a:xfrm>
            <a:off x="6638925" y="3311370"/>
            <a:ext cx="1644656" cy="349254"/>
          </a:xfrm>
          <a:prstGeom prst="rect">
            <a:avLst/>
          </a:prstGeom>
          <a:solidFill>
            <a:srgbClr val="0A5C7E"/>
          </a:solidFill>
          <a:ln w="12700">
            <a:miter lim="400000"/>
          </a:ln>
          <a:extLst>
            <a:ext uri="{C572A759-6A51-4108-AA02-DFA0A04FC94B}"/>
          </a:extLst>
        </p:spPr>
        <p:txBody>
          <a:bodyPr lIns="45719" rIns="45719" anchor="ctr"/>
          <a:lstStyle>
            <a:lvl1pPr>
              <a:defRPr sz="1200">
                <a:latin typeface="+mj-lt"/>
                <a:ea typeface="+mj-ea"/>
                <a:cs typeface="+mj-cs"/>
                <a:sym typeface="Arial"/>
              </a:defRPr>
            </a:lvl1pPr>
          </a:lstStyle>
          <a:p>
            <a:pPr marL="0" marR="0" lvl="0" indent="0" algn="ctr" defTabSz="914400" eaLnBrk="1" fontAlgn="base" latinLnBrk="0" hangingPunct="0">
              <a:lnSpc>
                <a:spcPct val="100000"/>
              </a:lnSpc>
              <a:spcBef>
                <a:spcPct val="0"/>
              </a:spcBef>
              <a:spcAft>
                <a:spcPct val="0"/>
              </a:spcAft>
              <a:buClrTx/>
              <a:buSzTx/>
              <a:buFontTx/>
              <a:buNone/>
              <a:tabLst/>
              <a:defRPr/>
            </a:pPr>
            <a:r>
              <a:rPr kumimoji="0" sz="1400" b="1" i="0" u="none" strike="noStrike" kern="0" cap="none" spc="0" normalizeH="0" baseline="0" noProof="0" dirty="0">
                <a:ln>
                  <a:noFill/>
                </a:ln>
                <a:solidFill>
                  <a:schemeClr val="bg1"/>
                </a:solidFill>
                <a:effectLst/>
                <a:uLnTx/>
                <a:uFillTx/>
                <a:latin typeface="Arial Narrow" panose="020B0606020202030204" pitchFamily="34" charset="0"/>
                <a:sym typeface="Arial"/>
              </a:rPr>
              <a:t>6</a:t>
            </a:r>
            <a:r>
              <a:rPr kumimoji="0" lang="en-GB" sz="1400" b="1" i="0" u="none" strike="noStrike" kern="0" cap="none" spc="0" normalizeH="0" baseline="0" noProof="0" dirty="0">
                <a:ln>
                  <a:noFill/>
                </a:ln>
                <a:solidFill>
                  <a:schemeClr val="bg1"/>
                </a:solidFill>
                <a:effectLst/>
                <a:uLnTx/>
                <a:uFillTx/>
                <a:latin typeface="Arial Narrow" panose="020B0606020202030204" pitchFamily="34" charset="0"/>
                <a:sym typeface="Arial"/>
              </a:rPr>
              <a:t>0</a:t>
            </a:r>
            <a:r>
              <a:rPr kumimoji="0" lang="fr-CA" sz="1400" b="1" i="0" u="none" strike="noStrike" kern="0" cap="none" spc="0" normalizeH="0" baseline="0" noProof="0" dirty="0">
                <a:ln>
                  <a:noFill/>
                </a:ln>
                <a:solidFill>
                  <a:schemeClr val="bg1"/>
                </a:solidFill>
                <a:effectLst/>
                <a:uLnTx/>
                <a:uFillTx/>
                <a:latin typeface="Arial Narrow" panose="020B0606020202030204" pitchFamily="34" charset="0"/>
                <a:sym typeface="Arial"/>
              </a:rPr>
              <a:t> %</a:t>
            </a:r>
            <a:r>
              <a:rPr kumimoji="0" lang="en-US" sz="1400" b="1" i="0" u="none" strike="noStrike" kern="0" cap="none" spc="0" normalizeH="0" baseline="0" noProof="0" dirty="0">
                <a:ln>
                  <a:noFill/>
                </a:ln>
                <a:solidFill>
                  <a:schemeClr val="bg1"/>
                </a:solidFill>
                <a:effectLst/>
                <a:uLnTx/>
                <a:uFillTx/>
                <a:latin typeface="Arial Narrow" panose="020B0606020202030204" pitchFamily="34" charset="0"/>
                <a:sym typeface="Arial"/>
              </a:rPr>
              <a:t> vs placebo</a:t>
            </a:r>
            <a:endParaRPr kumimoji="0" sz="1400" b="1" i="0" u="none" strike="noStrike" kern="0" cap="none" spc="0" normalizeH="0" baseline="0" noProof="0" dirty="0">
              <a:ln>
                <a:noFill/>
              </a:ln>
              <a:solidFill>
                <a:schemeClr val="bg1"/>
              </a:solidFill>
              <a:effectLst/>
              <a:uLnTx/>
              <a:uFillTx/>
              <a:latin typeface="Arial Narrow" panose="020B0606020202030204" pitchFamily="34" charset="0"/>
              <a:sym typeface="Arial"/>
            </a:endParaRPr>
          </a:p>
        </p:txBody>
      </p:sp>
      <p:sp>
        <p:nvSpPr>
          <p:cNvPr id="279" name="Shape 514">
            <a:extLst>
              <a:ext uri="{FF2B5EF4-FFF2-40B4-BE49-F238E27FC236}">
                <a16:creationId xmlns:a16="http://schemas.microsoft.com/office/drawing/2014/main" id="{107181BD-3859-495A-BD89-6B3AD0B718BE}"/>
              </a:ext>
            </a:extLst>
          </p:cNvPr>
          <p:cNvSpPr/>
          <p:nvPr>
            <p:custDataLst>
              <p:tags r:id="rId39"/>
            </p:custDataLst>
          </p:nvPr>
        </p:nvSpPr>
        <p:spPr>
          <a:xfrm>
            <a:off x="7677150" y="2351088"/>
            <a:ext cx="1254125" cy="400050"/>
          </a:xfrm>
          <a:prstGeom prst="rect">
            <a:avLst/>
          </a:prstGeom>
          <a:ln w="12700">
            <a:miter lim="400000"/>
          </a:ln>
          <a:extLst>
            <a:ext uri="{C572A759-6A51-4108-AA02-DFA0A04FC94B}"/>
          </a:extLst>
        </p:spPr>
        <p:txBody>
          <a:bodyPr lIns="45719" rIns="45719"/>
          <a:lstStyle>
            <a:lvl1pPr>
              <a:defRPr sz="1200">
                <a:latin typeface="+mj-lt"/>
                <a:ea typeface="+mj-ea"/>
                <a:cs typeface="+mj-cs"/>
                <a:sym typeface="Arial"/>
              </a:defRPr>
            </a:lvl1pPr>
          </a:lstStyle>
          <a:p>
            <a:pPr defTabSz="914400" fontAlgn="base" hangingPunct="0">
              <a:spcBef>
                <a:spcPct val="0"/>
              </a:spcBef>
              <a:spcAft>
                <a:spcPct val="0"/>
              </a:spcAft>
              <a:defRPr/>
            </a:pPr>
            <a:r>
              <a:rPr lang="en-GB" sz="1400" b="1" kern="0" dirty="0">
                <a:solidFill>
                  <a:srgbClr val="44546A">
                    <a:lumMod val="50000"/>
                  </a:srgbClr>
                </a:solidFill>
                <a:latin typeface="Arial Narrow" panose="020B0606020202030204" pitchFamily="34" charset="0"/>
              </a:rPr>
              <a:t>-1</a:t>
            </a:r>
            <a:r>
              <a:rPr lang="fr-CA" sz="1400" b="1" kern="0" dirty="0">
                <a:solidFill>
                  <a:srgbClr val="44546A">
                    <a:lumMod val="50000"/>
                  </a:srgbClr>
                </a:solidFill>
                <a:latin typeface="Arial Narrow" panose="020B0606020202030204" pitchFamily="34" charset="0"/>
              </a:rPr>
              <a:t> %</a:t>
            </a:r>
            <a:endParaRPr sz="1400" b="1" kern="0" dirty="0">
              <a:solidFill>
                <a:srgbClr val="44546A">
                  <a:lumMod val="50000"/>
                </a:srgbClr>
              </a:solidFill>
              <a:latin typeface="Arial Narrow" panose="020B0606020202030204" pitchFamily="34" charset="0"/>
            </a:endParaRPr>
          </a:p>
        </p:txBody>
      </p:sp>
      <p:sp>
        <p:nvSpPr>
          <p:cNvPr id="280" name="Shape 516">
            <a:extLst>
              <a:ext uri="{FF2B5EF4-FFF2-40B4-BE49-F238E27FC236}">
                <a16:creationId xmlns:a16="http://schemas.microsoft.com/office/drawing/2014/main" id="{F8B1F70D-60DA-4C00-BAE3-9873A2A4183E}"/>
              </a:ext>
            </a:extLst>
          </p:cNvPr>
          <p:cNvSpPr/>
          <p:nvPr>
            <p:custDataLst>
              <p:tags r:id="rId40"/>
            </p:custDataLst>
          </p:nvPr>
        </p:nvSpPr>
        <p:spPr>
          <a:xfrm>
            <a:off x="7702550" y="4375150"/>
            <a:ext cx="1439863" cy="428625"/>
          </a:xfrm>
          <a:prstGeom prst="rect">
            <a:avLst/>
          </a:prstGeom>
          <a:ln w="12700">
            <a:miter lim="400000"/>
          </a:ln>
          <a:extLst>
            <a:ext uri="{C572A759-6A51-4108-AA02-DFA0A04FC94B}"/>
          </a:extLst>
        </p:spPr>
        <p:txBody>
          <a:bodyPr lIns="45719" rIns="45719"/>
          <a:lstStyle>
            <a:lvl1pPr>
              <a:defRPr sz="1200">
                <a:latin typeface="+mj-lt"/>
                <a:ea typeface="+mj-ea"/>
                <a:cs typeface="+mj-cs"/>
                <a:sym typeface="Arial"/>
              </a:defRPr>
            </a:lvl1pPr>
          </a:lstStyle>
          <a:p>
            <a:pPr defTabSz="914400" fontAlgn="base" hangingPunct="0">
              <a:spcBef>
                <a:spcPct val="0"/>
              </a:spcBef>
              <a:spcAft>
                <a:spcPct val="0"/>
              </a:spcAft>
              <a:defRPr/>
            </a:pPr>
            <a:r>
              <a:rPr lang="en-US" sz="1400" b="1" kern="0" dirty="0">
                <a:solidFill>
                  <a:srgbClr val="44546A">
                    <a:lumMod val="50000"/>
                  </a:srgbClr>
                </a:solidFill>
                <a:latin typeface="Arial Narrow" panose="020B0606020202030204" pitchFamily="34" charset="0"/>
              </a:rPr>
              <a:t>- </a:t>
            </a:r>
            <a:r>
              <a:rPr sz="1400" b="1" kern="0" dirty="0">
                <a:solidFill>
                  <a:srgbClr val="44546A">
                    <a:lumMod val="50000"/>
                  </a:srgbClr>
                </a:solidFill>
                <a:latin typeface="Arial Narrow" panose="020B0606020202030204" pitchFamily="34" charset="0"/>
              </a:rPr>
              <a:t>6</a:t>
            </a:r>
            <a:r>
              <a:rPr lang="en-GB" sz="1400" b="1" kern="0" dirty="0">
                <a:solidFill>
                  <a:srgbClr val="44546A">
                    <a:lumMod val="50000"/>
                  </a:srgbClr>
                </a:solidFill>
                <a:latin typeface="Arial Narrow" panose="020B0606020202030204" pitchFamily="34" charset="0"/>
              </a:rPr>
              <a:t>1</a:t>
            </a:r>
            <a:r>
              <a:rPr lang="fr-CA" sz="1400" b="1" kern="0" dirty="0">
                <a:solidFill>
                  <a:srgbClr val="44546A">
                    <a:lumMod val="50000"/>
                  </a:srgbClr>
                </a:solidFill>
                <a:latin typeface="Arial Narrow" panose="020B0606020202030204" pitchFamily="34" charset="0"/>
              </a:rPr>
              <a:t> %</a:t>
            </a:r>
            <a:endParaRPr sz="1400" b="1" kern="0" dirty="0">
              <a:solidFill>
                <a:srgbClr val="44546A">
                  <a:lumMod val="50000"/>
                </a:srgbClr>
              </a:solidFill>
              <a:latin typeface="Arial Narrow" panose="020B0606020202030204" pitchFamily="34" charset="0"/>
            </a:endParaRPr>
          </a:p>
        </p:txBody>
      </p:sp>
    </p:spTree>
    <p:extLst>
      <p:ext uri="{BB962C8B-B14F-4D97-AF65-F5344CB8AC3E}">
        <p14:creationId xmlns:p14="http://schemas.microsoft.com/office/powerpoint/2010/main" val="232780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43438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fr-CA" sz="2800" b="1" dirty="0">
                <a:latin typeface="Arial Narrow" panose="020B0606020202030204" pitchFamily="34" charset="0"/>
              </a:rPr>
              <a:t>ODYSSEY FH I &amp; ODYSSEY FH II : </a:t>
            </a:r>
          </a:p>
          <a:p>
            <a:pPr lvl="0" algn="ctr" defTabSz="1218987">
              <a:defRPr/>
            </a:pPr>
            <a:r>
              <a:rPr lang="en-CA" sz="2400" b="1" dirty="0">
                <a:solidFill>
                  <a:prstClr val="white"/>
                </a:solidFill>
                <a:latin typeface="Arial Narrow" panose="020B0606020202030204" pitchFamily="34" charset="0"/>
              </a:rPr>
              <a:t>Alirocumab Significantly Reduced LDL-C from Baseline to </a:t>
            </a:r>
          </a:p>
          <a:p>
            <a:pPr lvl="0" algn="ctr" defTabSz="1218987">
              <a:defRPr/>
            </a:pPr>
            <a:r>
              <a:rPr lang="en-CA" sz="2400" b="1" dirty="0">
                <a:solidFill>
                  <a:prstClr val="white"/>
                </a:solidFill>
                <a:latin typeface="Arial Narrow" panose="020B0606020202030204" pitchFamily="34" charset="0"/>
              </a:rPr>
              <a:t>Week 24 versus Placebo</a:t>
            </a:r>
            <a:endPar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25" cstate="print">
            <a:lum bright="70000" contrast="-70000"/>
            <a:extLst>
              <a:ext uri="{BEBA8EAE-BF5A-486C-A8C5-ECC9F3942E4B}">
                <a14:imgProps xmlns:a14="http://schemas.microsoft.com/office/drawing/2010/main">
                  <a14:imgLayer r:embed="rId2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475826"/>
            <a:ext cx="8080737" cy="246221"/>
          </a:xfrm>
          <a:prstGeom prst="rect">
            <a:avLst/>
          </a:prstGeom>
          <a:noFill/>
          <a:ln w="9525">
            <a:noFill/>
            <a:miter lim="800000"/>
            <a:headEnd/>
            <a:tailEnd/>
          </a:ln>
        </p:spPr>
        <p:txBody>
          <a:bodyPr wrap="square">
            <a:spAutoFit/>
          </a:bodyPr>
          <a:lstStyle/>
          <a:p>
            <a:pPr lvl="0">
              <a:defRPr/>
            </a:pPr>
            <a:r>
              <a:rPr lang="en-CA" sz="1000" dirty="0" err="1">
                <a:solidFill>
                  <a:srgbClr val="FFFFFF"/>
                </a:solidFill>
                <a:latin typeface="Arial Narrow" panose="020B0606020202030204" pitchFamily="34" charset="0"/>
                <a:cs typeface="Arial" charset="0"/>
              </a:rPr>
              <a:t>Kastelein</a:t>
            </a:r>
            <a:r>
              <a:rPr lang="en-CA" sz="1000" dirty="0">
                <a:solidFill>
                  <a:srgbClr val="FFFFFF"/>
                </a:solidFill>
                <a:latin typeface="Arial Narrow" panose="020B0606020202030204" pitchFamily="34" charset="0"/>
                <a:cs typeface="Arial" charset="0"/>
              </a:rPr>
              <a:t> JJ et al; </a:t>
            </a:r>
            <a:r>
              <a:rPr lang="en-CA" sz="1000" dirty="0" err="1">
                <a:solidFill>
                  <a:srgbClr val="FFFFFF"/>
                </a:solidFill>
                <a:latin typeface="Arial Narrow" panose="020B0606020202030204" pitchFamily="34" charset="0"/>
                <a:cs typeface="Arial" charset="0"/>
              </a:rPr>
              <a:t>Eur</a:t>
            </a:r>
            <a:r>
              <a:rPr lang="en-CA" sz="1000" dirty="0">
                <a:solidFill>
                  <a:srgbClr val="FFFFFF"/>
                </a:solidFill>
                <a:latin typeface="Arial Narrow" panose="020B0606020202030204" pitchFamily="34" charset="0"/>
                <a:cs typeface="Arial" charset="0"/>
              </a:rPr>
              <a:t> Heart J. 2015 Nov 14;36(43):2996-3003. </a:t>
            </a: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110617" y="6022823"/>
            <a:ext cx="71900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
        <p:nvSpPr>
          <p:cNvPr id="145" name="Shape 139">
            <a:extLst>
              <a:ext uri="{FF2B5EF4-FFF2-40B4-BE49-F238E27FC236}">
                <a16:creationId xmlns:a16="http://schemas.microsoft.com/office/drawing/2014/main" id="{34BA0B77-86A3-4BA6-BE41-D35309854D7F}"/>
              </a:ext>
            </a:extLst>
          </p:cNvPr>
          <p:cNvSpPr>
            <a:spLocks noChangeArrowheads="1"/>
          </p:cNvSpPr>
          <p:nvPr>
            <p:custDataLst>
              <p:tags r:id="rId1"/>
            </p:custDataLst>
          </p:nvPr>
        </p:nvSpPr>
        <p:spPr bwMode="auto">
          <a:xfrm>
            <a:off x="-1343025" y="5011738"/>
            <a:ext cx="5543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fontAlgn="base">
              <a:spcBef>
                <a:spcPct val="0"/>
              </a:spcBef>
              <a:spcAft>
                <a:spcPct val="0"/>
              </a:spcAft>
            </a:pPr>
            <a:endParaRPr lang="en-US" altLang="en-US" sz="1200">
              <a:solidFill>
                <a:srgbClr val="535353"/>
              </a:solidFill>
              <a:latin typeface="Arial Bold" panose="020B0704020202020204" pitchFamily="34" charset="0"/>
              <a:sym typeface="Arial" panose="020B0604020202020204" pitchFamily="34" charset="0"/>
            </a:endParaRPr>
          </a:p>
        </p:txBody>
      </p:sp>
      <p:sp>
        <p:nvSpPr>
          <p:cNvPr id="4" name="Rectangle 3">
            <a:extLst>
              <a:ext uri="{FF2B5EF4-FFF2-40B4-BE49-F238E27FC236}">
                <a16:creationId xmlns:a16="http://schemas.microsoft.com/office/drawing/2014/main" id="{5865C060-C930-4984-92FE-25AA1E9AB635}"/>
              </a:ext>
            </a:extLst>
          </p:cNvPr>
          <p:cNvSpPr/>
          <p:nvPr/>
        </p:nvSpPr>
        <p:spPr>
          <a:xfrm>
            <a:off x="757084" y="1502242"/>
            <a:ext cx="7595891" cy="646331"/>
          </a:xfrm>
          <a:prstGeom prst="rect">
            <a:avLst/>
          </a:prstGeom>
        </p:spPr>
        <p:txBody>
          <a:bodyPr wrap="square">
            <a:spAutoFit/>
          </a:bodyPr>
          <a:lstStyle/>
          <a:p>
            <a:pPr algn="ctr"/>
            <a:r>
              <a:rPr lang="en-CA" b="1" dirty="0">
                <a:solidFill>
                  <a:schemeClr val="tx1">
                    <a:lumMod val="85000"/>
                    <a:lumOff val="15000"/>
                  </a:schemeClr>
                </a:solidFill>
                <a:latin typeface="Arial Narrow" panose="020B0606020202030204" pitchFamily="34" charset="0"/>
              </a:rPr>
              <a:t>All patients were treated with a statin at the maximum tolerated dose </a:t>
            </a:r>
          </a:p>
          <a:p>
            <a:pPr algn="ctr"/>
            <a:r>
              <a:rPr lang="en-CA" b="1" dirty="0">
                <a:solidFill>
                  <a:schemeClr val="tx1">
                    <a:lumMod val="85000"/>
                    <a:lumOff val="15000"/>
                  </a:schemeClr>
                </a:solidFill>
                <a:latin typeface="Arial Narrow" panose="020B0606020202030204" pitchFamily="34" charset="0"/>
              </a:rPr>
              <a:t>± another lipid-lowering agent</a:t>
            </a:r>
            <a:endParaRPr lang="en-US" b="1" dirty="0">
              <a:solidFill>
                <a:schemeClr val="tx1">
                  <a:lumMod val="85000"/>
                  <a:lumOff val="15000"/>
                </a:schemeClr>
              </a:solidFill>
              <a:latin typeface="Arial Narrow" panose="020B0606020202030204" pitchFamily="34" charset="0"/>
            </a:endParaRPr>
          </a:p>
        </p:txBody>
      </p:sp>
      <p:sp>
        <p:nvSpPr>
          <p:cNvPr id="108" name="TextBox 23">
            <a:extLst>
              <a:ext uri="{FF2B5EF4-FFF2-40B4-BE49-F238E27FC236}">
                <a16:creationId xmlns:a16="http://schemas.microsoft.com/office/drawing/2014/main" id="{9E5A50BF-57BD-4F77-B822-3AB1F96F3CAA}"/>
              </a:ext>
            </a:extLst>
          </p:cNvPr>
          <p:cNvSpPr txBox="1">
            <a:spLocks noChangeArrowheads="1"/>
          </p:cNvSpPr>
          <p:nvPr>
            <p:custDataLst>
              <p:tags r:id="rId2"/>
            </p:custDataLst>
          </p:nvPr>
        </p:nvSpPr>
        <p:spPr bwMode="auto">
          <a:xfrm rot="16200000">
            <a:off x="-1179512" y="3829899"/>
            <a:ext cx="36242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CA" altLang="en-US" sz="1100" b="0" i="0" u="none" strike="noStrike" kern="0" cap="none" spc="0" normalizeH="0" baseline="0" noProof="0" dirty="0">
                <a:ln>
                  <a:noFill/>
                </a:ln>
                <a:solidFill>
                  <a:srgbClr val="222A35"/>
                </a:solidFill>
                <a:effectLst/>
                <a:uLnTx/>
                <a:uFillTx/>
                <a:latin typeface="Arial Narrow" panose="020B0606020202030204" pitchFamily="34" charset="0"/>
              </a:rPr>
              <a:t>LS </a:t>
            </a:r>
            <a:r>
              <a:rPr kumimoji="0" lang="fr-CA" altLang="en-US" sz="1100" b="0" i="0" u="none" strike="noStrike" kern="0" cap="none" spc="0" normalizeH="0" baseline="0" noProof="0" dirty="0" err="1">
                <a:ln>
                  <a:noFill/>
                </a:ln>
                <a:solidFill>
                  <a:srgbClr val="222A35"/>
                </a:solidFill>
                <a:effectLst/>
                <a:uLnTx/>
                <a:uFillTx/>
                <a:latin typeface="Arial Narrow" panose="020B0606020202030204" pitchFamily="34" charset="0"/>
              </a:rPr>
              <a:t>mean</a:t>
            </a:r>
            <a:r>
              <a:rPr kumimoji="0" lang="fr-CA" altLang="en-US" sz="1100" b="0" i="0" u="none" strike="noStrike" kern="0" cap="none" spc="0" normalizeH="0" baseline="0" noProof="0" dirty="0">
                <a:ln>
                  <a:noFill/>
                </a:ln>
                <a:solidFill>
                  <a:srgbClr val="222A35"/>
                </a:solidFill>
                <a:effectLst/>
                <a:uLnTx/>
                <a:uFillTx/>
                <a:latin typeface="Arial Narrow" panose="020B0606020202030204" pitchFamily="34" charset="0"/>
              </a:rPr>
              <a:t> (SE) % change </a:t>
            </a:r>
            <a:r>
              <a:rPr kumimoji="0" lang="fr-CA" altLang="en-US" sz="1100" b="0" i="0" u="none" strike="noStrike" kern="0" cap="none" spc="0" normalizeH="0" baseline="0" noProof="0" dirty="0" err="1">
                <a:ln>
                  <a:noFill/>
                </a:ln>
                <a:solidFill>
                  <a:srgbClr val="222A35"/>
                </a:solidFill>
                <a:effectLst/>
                <a:uLnTx/>
                <a:uFillTx/>
                <a:latin typeface="Arial Narrow" panose="020B0606020202030204" pitchFamily="34" charset="0"/>
              </a:rPr>
              <a:t>from</a:t>
            </a:r>
            <a:r>
              <a:rPr kumimoji="0" lang="fr-CA" altLang="en-US" sz="1100" b="0" i="0" u="none" strike="noStrike" kern="0" cap="none" spc="0" normalizeH="0" baseline="0" noProof="0" dirty="0">
                <a:ln>
                  <a:noFill/>
                </a:ln>
                <a:solidFill>
                  <a:srgbClr val="222A35"/>
                </a:solidFill>
                <a:effectLst/>
                <a:uLnTx/>
                <a:uFillTx/>
                <a:latin typeface="Arial Narrow" panose="020B0606020202030204" pitchFamily="34" charset="0"/>
              </a:rPr>
              <a:t> </a:t>
            </a:r>
            <a:r>
              <a:rPr kumimoji="0" lang="fr-CA" altLang="en-US" sz="1100" b="0" i="0" u="none" strike="noStrike" kern="0" cap="none" spc="0" normalizeH="0" baseline="0" noProof="0" dirty="0" err="1">
                <a:ln>
                  <a:noFill/>
                </a:ln>
                <a:solidFill>
                  <a:srgbClr val="222A35"/>
                </a:solidFill>
                <a:effectLst/>
                <a:uLnTx/>
                <a:uFillTx/>
                <a:latin typeface="Arial Narrow" panose="020B0606020202030204" pitchFamily="34" charset="0"/>
              </a:rPr>
              <a:t>baselne</a:t>
            </a:r>
            <a:r>
              <a:rPr kumimoji="0" lang="fr-CA" altLang="en-US" sz="1100" b="0" i="0" u="none" strike="noStrike" kern="0" cap="none" spc="0" normalizeH="0" baseline="0" noProof="0" dirty="0">
                <a:ln>
                  <a:noFill/>
                </a:ln>
                <a:solidFill>
                  <a:srgbClr val="222A35"/>
                </a:solidFill>
                <a:effectLst/>
                <a:uLnTx/>
                <a:uFillTx/>
                <a:latin typeface="Arial Narrow" panose="020B0606020202030204" pitchFamily="34" charset="0"/>
              </a:rPr>
              <a:t> to Week 24</a:t>
            </a:r>
          </a:p>
        </p:txBody>
      </p:sp>
      <p:graphicFrame>
        <p:nvGraphicFramePr>
          <p:cNvPr id="6" name="Content Placeholder 9">
            <a:extLst>
              <a:ext uri="{FF2B5EF4-FFF2-40B4-BE49-F238E27FC236}">
                <a16:creationId xmlns:a16="http://schemas.microsoft.com/office/drawing/2014/main" id="{3F5F2A6D-E5F9-4586-AF3E-8557AC2D8D0F}"/>
              </a:ext>
            </a:extLst>
          </p:cNvPr>
          <p:cNvGraphicFramePr>
            <a:graphicFrameLocks/>
          </p:cNvGraphicFramePr>
          <p:nvPr>
            <p:extLst>
              <p:ext uri="{D42A27DB-BD31-4B8C-83A1-F6EECF244321}">
                <p14:modId xmlns:p14="http://schemas.microsoft.com/office/powerpoint/2010/main" val="471020710"/>
              </p:ext>
            </p:extLst>
          </p:nvPr>
        </p:nvGraphicFramePr>
        <p:xfrm>
          <a:off x="809625" y="2338388"/>
          <a:ext cx="7165975" cy="3455987"/>
        </p:xfrm>
        <a:graphic>
          <a:graphicData uri="http://schemas.openxmlformats.org/drawingml/2006/chart">
            <c:chart xmlns:c="http://schemas.openxmlformats.org/drawingml/2006/chart" xmlns:r="http://schemas.openxmlformats.org/officeDocument/2006/relationships" r:id="rId27"/>
          </a:graphicData>
        </a:graphic>
      </p:graphicFrame>
      <p:cxnSp>
        <p:nvCxnSpPr>
          <p:cNvPr id="195" name="Straight Connector 194">
            <a:extLst>
              <a:ext uri="{FF2B5EF4-FFF2-40B4-BE49-F238E27FC236}">
                <a16:creationId xmlns:a16="http://schemas.microsoft.com/office/drawing/2014/main" id="{A77CB46A-3430-4084-8EB6-CEE76F4D2843}"/>
              </a:ext>
            </a:extLst>
          </p:cNvPr>
          <p:cNvCxnSpPr/>
          <p:nvPr>
            <p:custDataLst>
              <p:tags r:id="rId3"/>
            </p:custDataLst>
          </p:nvPr>
        </p:nvCxnSpPr>
        <p:spPr>
          <a:xfrm>
            <a:off x="1163638" y="3267075"/>
            <a:ext cx="6656387" cy="0"/>
          </a:xfrm>
          <a:prstGeom prst="line">
            <a:avLst/>
          </a:prstGeom>
          <a:noFill/>
          <a:ln w="28575" cap="flat" cmpd="sng" algn="ctr">
            <a:solidFill>
              <a:srgbClr val="44546A"/>
            </a:solidFill>
            <a:prstDash val="solid"/>
            <a:miter lim="800000"/>
          </a:ln>
          <a:effectLst/>
        </p:spPr>
      </p:cxnSp>
      <p:cxnSp>
        <p:nvCxnSpPr>
          <p:cNvPr id="196" name="Straight Connector 195">
            <a:extLst>
              <a:ext uri="{FF2B5EF4-FFF2-40B4-BE49-F238E27FC236}">
                <a16:creationId xmlns:a16="http://schemas.microsoft.com/office/drawing/2014/main" id="{87D81D26-5FD3-4262-95DA-7CACE57D88F1}"/>
              </a:ext>
            </a:extLst>
          </p:cNvPr>
          <p:cNvCxnSpPr/>
          <p:nvPr>
            <p:custDataLst>
              <p:tags r:id="rId4"/>
            </p:custDataLst>
          </p:nvPr>
        </p:nvCxnSpPr>
        <p:spPr>
          <a:xfrm>
            <a:off x="1228725" y="2465388"/>
            <a:ext cx="0" cy="3328987"/>
          </a:xfrm>
          <a:prstGeom prst="line">
            <a:avLst/>
          </a:prstGeom>
          <a:noFill/>
          <a:ln w="28575" cap="flat" cmpd="sng" algn="ctr">
            <a:solidFill>
              <a:srgbClr val="44546A"/>
            </a:solidFill>
            <a:prstDash val="solid"/>
            <a:miter lim="800000"/>
          </a:ln>
          <a:effectLst/>
        </p:spPr>
      </p:cxnSp>
      <p:sp>
        <p:nvSpPr>
          <p:cNvPr id="197" name="TextBox 13">
            <a:extLst>
              <a:ext uri="{FF2B5EF4-FFF2-40B4-BE49-F238E27FC236}">
                <a16:creationId xmlns:a16="http://schemas.microsoft.com/office/drawing/2014/main" id="{BD963570-294C-4A53-8355-CD5969D765B5}"/>
              </a:ext>
            </a:extLst>
          </p:cNvPr>
          <p:cNvSpPr txBox="1">
            <a:spLocks noChangeArrowheads="1"/>
          </p:cNvSpPr>
          <p:nvPr>
            <p:custDataLst>
              <p:tags r:id="rId5"/>
            </p:custDataLst>
          </p:nvPr>
        </p:nvSpPr>
        <p:spPr bwMode="auto">
          <a:xfrm>
            <a:off x="2015616" y="2148573"/>
            <a:ext cx="168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CA" altLang="en-US"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FH I</a:t>
            </a:r>
          </a:p>
        </p:txBody>
      </p:sp>
      <p:sp>
        <p:nvSpPr>
          <p:cNvPr id="198" name="TextBox 14">
            <a:extLst>
              <a:ext uri="{FF2B5EF4-FFF2-40B4-BE49-F238E27FC236}">
                <a16:creationId xmlns:a16="http://schemas.microsoft.com/office/drawing/2014/main" id="{75DD47DC-BBB5-4645-AC5A-83E7F3867C2E}"/>
              </a:ext>
            </a:extLst>
          </p:cNvPr>
          <p:cNvSpPr txBox="1">
            <a:spLocks noChangeArrowheads="1"/>
          </p:cNvSpPr>
          <p:nvPr>
            <p:custDataLst>
              <p:tags r:id="rId6"/>
            </p:custDataLst>
          </p:nvPr>
        </p:nvSpPr>
        <p:spPr bwMode="auto">
          <a:xfrm>
            <a:off x="5319252" y="2286684"/>
            <a:ext cx="168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CA" altLang="en-US" b="1" i="0" u="none" strike="noStrike" kern="0" cap="none" spc="0" normalizeH="0" baseline="0" noProof="0" dirty="0">
                <a:ln>
                  <a:noFill/>
                </a:ln>
                <a:solidFill>
                  <a:schemeClr val="tx1">
                    <a:lumMod val="85000"/>
                    <a:lumOff val="15000"/>
                  </a:schemeClr>
                </a:solidFill>
                <a:effectLst/>
                <a:uLnTx/>
                <a:uFillTx/>
                <a:latin typeface="Arial Narrow" panose="020B0606020202030204" pitchFamily="34" charset="0"/>
              </a:rPr>
              <a:t>FH II</a:t>
            </a:r>
          </a:p>
        </p:txBody>
      </p:sp>
      <p:sp>
        <p:nvSpPr>
          <p:cNvPr id="199" name="TextBox 15">
            <a:extLst>
              <a:ext uri="{FF2B5EF4-FFF2-40B4-BE49-F238E27FC236}">
                <a16:creationId xmlns:a16="http://schemas.microsoft.com/office/drawing/2014/main" id="{336404A6-F2E4-425A-8401-963C05CE8F3E}"/>
              </a:ext>
            </a:extLst>
          </p:cNvPr>
          <p:cNvSpPr txBox="1">
            <a:spLocks noChangeArrowheads="1"/>
          </p:cNvSpPr>
          <p:nvPr>
            <p:custDataLst>
              <p:tags r:id="rId7"/>
            </p:custDataLst>
          </p:nvPr>
        </p:nvSpPr>
        <p:spPr bwMode="auto">
          <a:xfrm>
            <a:off x="1933575" y="3270250"/>
            <a:ext cx="954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solidFill>
                  <a:srgbClr val="FFFFFF"/>
                </a:solidFill>
                <a:effectLst/>
                <a:uLnTx/>
                <a:uFillTx/>
                <a:latin typeface="Arial Narrow" panose="020B0606020202030204" pitchFamily="34" charset="0"/>
              </a:rPr>
              <a:t>N = 322</a:t>
            </a:r>
          </a:p>
        </p:txBody>
      </p:sp>
      <p:sp>
        <p:nvSpPr>
          <p:cNvPr id="200" name="TextBox 16">
            <a:extLst>
              <a:ext uri="{FF2B5EF4-FFF2-40B4-BE49-F238E27FC236}">
                <a16:creationId xmlns:a16="http://schemas.microsoft.com/office/drawing/2014/main" id="{7AC45045-06A1-4C1B-97C1-E89527EF3257}"/>
              </a:ext>
            </a:extLst>
          </p:cNvPr>
          <p:cNvSpPr txBox="1">
            <a:spLocks noChangeArrowheads="1"/>
          </p:cNvSpPr>
          <p:nvPr>
            <p:custDataLst>
              <p:tags r:id="rId8"/>
            </p:custDataLst>
          </p:nvPr>
        </p:nvSpPr>
        <p:spPr bwMode="auto">
          <a:xfrm>
            <a:off x="2886075" y="3270250"/>
            <a:ext cx="954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N = 163</a:t>
            </a:r>
          </a:p>
        </p:txBody>
      </p:sp>
      <p:sp>
        <p:nvSpPr>
          <p:cNvPr id="201" name="TextBox 17">
            <a:extLst>
              <a:ext uri="{FF2B5EF4-FFF2-40B4-BE49-F238E27FC236}">
                <a16:creationId xmlns:a16="http://schemas.microsoft.com/office/drawing/2014/main" id="{73329BAF-A722-434B-8ACA-6EFEF87550D0}"/>
              </a:ext>
            </a:extLst>
          </p:cNvPr>
          <p:cNvSpPr txBox="1">
            <a:spLocks noChangeArrowheads="1"/>
          </p:cNvSpPr>
          <p:nvPr>
            <p:custDataLst>
              <p:tags r:id="rId9"/>
            </p:custDataLst>
          </p:nvPr>
        </p:nvSpPr>
        <p:spPr bwMode="auto">
          <a:xfrm>
            <a:off x="5248275" y="3270250"/>
            <a:ext cx="954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solidFill>
                  <a:srgbClr val="FFFFFF"/>
                </a:solidFill>
                <a:effectLst/>
                <a:uLnTx/>
                <a:uFillTx/>
                <a:latin typeface="Arial Narrow" panose="020B0606020202030204" pitchFamily="34" charset="0"/>
              </a:rPr>
              <a:t>N = 166</a:t>
            </a:r>
          </a:p>
        </p:txBody>
      </p:sp>
      <p:sp>
        <p:nvSpPr>
          <p:cNvPr id="202" name="TextBox 18">
            <a:extLst>
              <a:ext uri="{FF2B5EF4-FFF2-40B4-BE49-F238E27FC236}">
                <a16:creationId xmlns:a16="http://schemas.microsoft.com/office/drawing/2014/main" id="{223DE5BB-4C6F-4D88-9EF0-CCA4874D134A}"/>
              </a:ext>
            </a:extLst>
          </p:cNvPr>
          <p:cNvSpPr txBox="1">
            <a:spLocks noChangeArrowheads="1"/>
          </p:cNvSpPr>
          <p:nvPr>
            <p:custDataLst>
              <p:tags r:id="rId10"/>
            </p:custDataLst>
          </p:nvPr>
        </p:nvSpPr>
        <p:spPr bwMode="auto">
          <a:xfrm>
            <a:off x="6202363" y="3270250"/>
            <a:ext cx="954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N = 81</a:t>
            </a:r>
          </a:p>
        </p:txBody>
      </p:sp>
      <p:sp>
        <p:nvSpPr>
          <p:cNvPr id="203" name="TextBox 19">
            <a:extLst>
              <a:ext uri="{FF2B5EF4-FFF2-40B4-BE49-F238E27FC236}">
                <a16:creationId xmlns:a16="http://schemas.microsoft.com/office/drawing/2014/main" id="{65C76F37-6803-413F-A51F-90FB3404DF27}"/>
              </a:ext>
            </a:extLst>
          </p:cNvPr>
          <p:cNvSpPr txBox="1">
            <a:spLocks noChangeArrowheads="1"/>
          </p:cNvSpPr>
          <p:nvPr>
            <p:custDataLst>
              <p:tags r:id="rId11"/>
            </p:custDataLst>
          </p:nvPr>
        </p:nvSpPr>
        <p:spPr bwMode="auto">
          <a:xfrm>
            <a:off x="1933575" y="5248275"/>
            <a:ext cx="954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-48,8 %</a:t>
            </a:r>
          </a:p>
        </p:txBody>
      </p:sp>
      <p:sp>
        <p:nvSpPr>
          <p:cNvPr id="204" name="TextBox 20">
            <a:extLst>
              <a:ext uri="{FF2B5EF4-FFF2-40B4-BE49-F238E27FC236}">
                <a16:creationId xmlns:a16="http://schemas.microsoft.com/office/drawing/2014/main" id="{C2D3688F-16DE-45F5-B07D-698BCFBA5C7D}"/>
              </a:ext>
            </a:extLst>
          </p:cNvPr>
          <p:cNvSpPr txBox="1">
            <a:spLocks noChangeArrowheads="1"/>
          </p:cNvSpPr>
          <p:nvPr>
            <p:custDataLst>
              <p:tags r:id="rId12"/>
            </p:custDataLst>
          </p:nvPr>
        </p:nvSpPr>
        <p:spPr bwMode="auto">
          <a:xfrm>
            <a:off x="2886075" y="2578100"/>
            <a:ext cx="954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9,1 %</a:t>
            </a:r>
          </a:p>
        </p:txBody>
      </p:sp>
      <p:sp>
        <p:nvSpPr>
          <p:cNvPr id="205" name="TextBox 21">
            <a:extLst>
              <a:ext uri="{FF2B5EF4-FFF2-40B4-BE49-F238E27FC236}">
                <a16:creationId xmlns:a16="http://schemas.microsoft.com/office/drawing/2014/main" id="{28F0D3E8-DE26-4EC5-83D3-1280FE8FAA1C}"/>
              </a:ext>
            </a:extLst>
          </p:cNvPr>
          <p:cNvSpPr txBox="1">
            <a:spLocks noChangeArrowheads="1"/>
          </p:cNvSpPr>
          <p:nvPr>
            <p:custDataLst>
              <p:tags r:id="rId13"/>
            </p:custDataLst>
          </p:nvPr>
        </p:nvSpPr>
        <p:spPr bwMode="auto">
          <a:xfrm>
            <a:off x="5248275" y="5248275"/>
            <a:ext cx="954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a:ln>
                  <a:noFill/>
                </a:ln>
                <a:solidFill>
                  <a:srgbClr val="222A35"/>
                </a:solidFill>
                <a:effectLst/>
                <a:uLnTx/>
                <a:uFillTx/>
                <a:latin typeface="Arial Narrow" panose="020B0606020202030204" pitchFamily="34" charset="0"/>
              </a:rPr>
              <a:t>-48,7 %</a:t>
            </a:r>
          </a:p>
        </p:txBody>
      </p:sp>
      <p:sp>
        <p:nvSpPr>
          <p:cNvPr id="206" name="TextBox 22">
            <a:extLst>
              <a:ext uri="{FF2B5EF4-FFF2-40B4-BE49-F238E27FC236}">
                <a16:creationId xmlns:a16="http://schemas.microsoft.com/office/drawing/2014/main" id="{C4962494-FED5-4229-AB69-ABC730A6C28D}"/>
              </a:ext>
            </a:extLst>
          </p:cNvPr>
          <p:cNvSpPr txBox="1">
            <a:spLocks noChangeArrowheads="1"/>
          </p:cNvSpPr>
          <p:nvPr>
            <p:custDataLst>
              <p:tags r:id="rId14"/>
            </p:custDataLst>
          </p:nvPr>
        </p:nvSpPr>
        <p:spPr bwMode="auto">
          <a:xfrm>
            <a:off x="6202363" y="2828925"/>
            <a:ext cx="954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solidFill>
                  <a:srgbClr val="222A35"/>
                </a:solidFill>
                <a:effectLst/>
                <a:uLnTx/>
                <a:uFillTx/>
                <a:latin typeface="Arial Narrow" panose="020B0606020202030204" pitchFamily="34" charset="0"/>
              </a:rPr>
              <a:t>2,8 %</a:t>
            </a:r>
          </a:p>
        </p:txBody>
      </p:sp>
      <p:sp>
        <p:nvSpPr>
          <p:cNvPr id="208" name="Rectangle 207">
            <a:extLst>
              <a:ext uri="{FF2B5EF4-FFF2-40B4-BE49-F238E27FC236}">
                <a16:creationId xmlns:a16="http://schemas.microsoft.com/office/drawing/2014/main" id="{D8AB7E35-864E-4720-BD1F-213C86420306}"/>
              </a:ext>
            </a:extLst>
          </p:cNvPr>
          <p:cNvSpPr/>
          <p:nvPr>
            <p:custDataLst>
              <p:tags r:id="rId15"/>
            </p:custDataLst>
          </p:nvPr>
        </p:nvSpPr>
        <p:spPr>
          <a:xfrm>
            <a:off x="7416800" y="2243138"/>
            <a:ext cx="190500" cy="190500"/>
          </a:xfrm>
          <a:prstGeom prst="rect">
            <a:avLst/>
          </a:prstGeom>
          <a:solidFill>
            <a:srgbClr val="0A5C7E"/>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a:ea typeface="+mn-ea"/>
              <a:cs typeface="+mn-cs"/>
            </a:endParaRPr>
          </a:p>
        </p:txBody>
      </p:sp>
      <p:sp>
        <p:nvSpPr>
          <p:cNvPr id="209" name="Rectangle 208">
            <a:extLst>
              <a:ext uri="{FF2B5EF4-FFF2-40B4-BE49-F238E27FC236}">
                <a16:creationId xmlns:a16="http://schemas.microsoft.com/office/drawing/2014/main" id="{074CFA5E-9F49-48D7-BA8D-12E6ECE1000B}"/>
              </a:ext>
            </a:extLst>
          </p:cNvPr>
          <p:cNvSpPr/>
          <p:nvPr>
            <p:custDataLst>
              <p:tags r:id="rId16"/>
            </p:custDataLst>
          </p:nvPr>
        </p:nvSpPr>
        <p:spPr>
          <a:xfrm>
            <a:off x="7416800" y="2495550"/>
            <a:ext cx="190500" cy="188913"/>
          </a:xfrm>
          <a:prstGeom prst="rect">
            <a:avLst/>
          </a:prstGeom>
          <a:solidFill>
            <a:schemeClr val="tx1">
              <a:lumMod val="75000"/>
              <a:lumOff val="25000"/>
            </a:schemeClr>
          </a:solidFill>
          <a:ln w="12700" cap="flat" cmpd="sng" algn="ctr">
            <a:noFill/>
            <a:prstDash val="solid"/>
            <a:miter lim="800000"/>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a:ea typeface="+mn-ea"/>
              <a:cs typeface="+mn-cs"/>
            </a:endParaRPr>
          </a:p>
        </p:txBody>
      </p:sp>
      <p:sp>
        <p:nvSpPr>
          <p:cNvPr id="210" name="TextBox 29">
            <a:extLst>
              <a:ext uri="{FF2B5EF4-FFF2-40B4-BE49-F238E27FC236}">
                <a16:creationId xmlns:a16="http://schemas.microsoft.com/office/drawing/2014/main" id="{33C5205E-91BD-4187-BBEF-8A14359F89C7}"/>
              </a:ext>
            </a:extLst>
          </p:cNvPr>
          <p:cNvSpPr txBox="1">
            <a:spLocks noChangeArrowheads="1"/>
          </p:cNvSpPr>
          <p:nvPr>
            <p:custDataLst>
              <p:tags r:id="rId17"/>
            </p:custDataLst>
          </p:nvPr>
        </p:nvSpPr>
        <p:spPr bwMode="auto">
          <a:xfrm>
            <a:off x="7627938" y="2200275"/>
            <a:ext cx="1217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effectLst/>
                <a:uLnTx/>
                <a:uFillTx/>
                <a:latin typeface="Arial Narrow" panose="020B0606020202030204" pitchFamily="34" charset="0"/>
              </a:rPr>
              <a:t>Alirocumab</a:t>
            </a:r>
          </a:p>
        </p:txBody>
      </p:sp>
      <p:sp>
        <p:nvSpPr>
          <p:cNvPr id="211" name="TextBox 30">
            <a:extLst>
              <a:ext uri="{FF2B5EF4-FFF2-40B4-BE49-F238E27FC236}">
                <a16:creationId xmlns:a16="http://schemas.microsoft.com/office/drawing/2014/main" id="{72CD0EED-52FE-449A-889A-F5192E2EF707}"/>
              </a:ext>
            </a:extLst>
          </p:cNvPr>
          <p:cNvSpPr txBox="1">
            <a:spLocks noChangeArrowheads="1"/>
          </p:cNvSpPr>
          <p:nvPr>
            <p:custDataLst>
              <p:tags r:id="rId18"/>
            </p:custDataLst>
          </p:nvPr>
        </p:nvSpPr>
        <p:spPr bwMode="auto">
          <a:xfrm>
            <a:off x="7627938" y="2451100"/>
            <a:ext cx="1217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CA" altLang="en-US" sz="1200" b="1" i="0" u="none" strike="noStrike" kern="0" cap="none" spc="0" normalizeH="0" baseline="0" noProof="0" dirty="0">
                <a:ln>
                  <a:noFill/>
                </a:ln>
                <a:effectLst/>
                <a:uLnTx/>
                <a:uFillTx/>
                <a:latin typeface="Arial Narrow" panose="020B0606020202030204" pitchFamily="34" charset="0"/>
              </a:rPr>
              <a:t>Placebo</a:t>
            </a:r>
          </a:p>
        </p:txBody>
      </p:sp>
      <p:grpSp>
        <p:nvGrpSpPr>
          <p:cNvPr id="212" name="Group 39">
            <a:extLst>
              <a:ext uri="{FF2B5EF4-FFF2-40B4-BE49-F238E27FC236}">
                <a16:creationId xmlns:a16="http://schemas.microsoft.com/office/drawing/2014/main" id="{D0FB1427-5AB1-4615-8B12-CE53DA16044B}"/>
              </a:ext>
            </a:extLst>
          </p:cNvPr>
          <p:cNvGrpSpPr>
            <a:grpSpLocks/>
          </p:cNvGrpSpPr>
          <p:nvPr>
            <p:custDataLst>
              <p:tags r:id="rId19"/>
            </p:custDataLst>
          </p:nvPr>
        </p:nvGrpSpPr>
        <p:grpSpPr bwMode="auto">
          <a:xfrm>
            <a:off x="3289300" y="2832100"/>
            <a:ext cx="139700" cy="146050"/>
            <a:chOff x="3289604" y="2831668"/>
            <a:chExt cx="139700" cy="146542"/>
          </a:xfrm>
        </p:grpSpPr>
        <p:cxnSp>
          <p:nvCxnSpPr>
            <p:cNvPr id="213" name="Straight Connector 212">
              <a:extLst>
                <a:ext uri="{FF2B5EF4-FFF2-40B4-BE49-F238E27FC236}">
                  <a16:creationId xmlns:a16="http://schemas.microsoft.com/office/drawing/2014/main" id="{5E20A98A-62B5-466A-8679-92F1D67D01AE}"/>
                </a:ext>
              </a:extLst>
            </p:cNvPr>
            <p:cNvCxnSpPr/>
            <p:nvPr/>
          </p:nvCxnSpPr>
          <p:spPr>
            <a:xfrm>
              <a:off x="3362629" y="2831668"/>
              <a:ext cx="0" cy="146542"/>
            </a:xfrm>
            <a:prstGeom prst="line">
              <a:avLst/>
            </a:prstGeom>
            <a:noFill/>
            <a:ln w="6350" cap="flat" cmpd="sng" algn="ctr">
              <a:solidFill>
                <a:sysClr val="windowText" lastClr="000000"/>
              </a:solidFill>
              <a:prstDash val="solid"/>
              <a:miter lim="800000"/>
            </a:ln>
            <a:effectLst/>
          </p:spPr>
        </p:cxnSp>
        <p:cxnSp>
          <p:nvCxnSpPr>
            <p:cNvPr id="214" name="Straight Connector 213">
              <a:extLst>
                <a:ext uri="{FF2B5EF4-FFF2-40B4-BE49-F238E27FC236}">
                  <a16:creationId xmlns:a16="http://schemas.microsoft.com/office/drawing/2014/main" id="{7A29C0FA-4548-4DCE-B5E0-AAD33C47E21C}"/>
                </a:ext>
              </a:extLst>
            </p:cNvPr>
            <p:cNvCxnSpPr/>
            <p:nvPr/>
          </p:nvCxnSpPr>
          <p:spPr>
            <a:xfrm>
              <a:off x="3289604" y="2831668"/>
              <a:ext cx="139700" cy="0"/>
            </a:xfrm>
            <a:prstGeom prst="line">
              <a:avLst/>
            </a:prstGeom>
            <a:noFill/>
            <a:ln w="6350" cap="flat" cmpd="sng" algn="ctr">
              <a:solidFill>
                <a:sysClr val="windowText" lastClr="000000"/>
              </a:solidFill>
              <a:prstDash val="solid"/>
              <a:miter lim="800000"/>
            </a:ln>
            <a:effectLst/>
          </p:spPr>
        </p:cxnSp>
        <p:cxnSp>
          <p:nvCxnSpPr>
            <p:cNvPr id="215" name="Straight Connector 214">
              <a:extLst>
                <a:ext uri="{FF2B5EF4-FFF2-40B4-BE49-F238E27FC236}">
                  <a16:creationId xmlns:a16="http://schemas.microsoft.com/office/drawing/2014/main" id="{CB3AB78C-2F5F-4B52-8932-4DB6D85FA4CD}"/>
                </a:ext>
              </a:extLst>
            </p:cNvPr>
            <p:cNvCxnSpPr/>
            <p:nvPr/>
          </p:nvCxnSpPr>
          <p:spPr>
            <a:xfrm>
              <a:off x="3289604" y="2978210"/>
              <a:ext cx="139700" cy="0"/>
            </a:xfrm>
            <a:prstGeom prst="line">
              <a:avLst/>
            </a:prstGeom>
            <a:noFill/>
            <a:ln w="6350" cap="flat" cmpd="sng" algn="ctr">
              <a:solidFill>
                <a:sysClr val="windowText" lastClr="000000"/>
              </a:solidFill>
              <a:prstDash val="solid"/>
              <a:miter lim="800000"/>
            </a:ln>
            <a:effectLst/>
          </p:spPr>
        </p:cxnSp>
      </p:grpSp>
      <p:grpSp>
        <p:nvGrpSpPr>
          <p:cNvPr id="216" name="Group 40">
            <a:extLst>
              <a:ext uri="{FF2B5EF4-FFF2-40B4-BE49-F238E27FC236}">
                <a16:creationId xmlns:a16="http://schemas.microsoft.com/office/drawing/2014/main" id="{5C2DE66F-BAE8-4DBE-A3B0-251095C8007B}"/>
              </a:ext>
            </a:extLst>
          </p:cNvPr>
          <p:cNvGrpSpPr>
            <a:grpSpLocks/>
          </p:cNvGrpSpPr>
          <p:nvPr>
            <p:custDataLst>
              <p:tags r:id="rId20"/>
            </p:custDataLst>
          </p:nvPr>
        </p:nvGrpSpPr>
        <p:grpSpPr bwMode="auto">
          <a:xfrm>
            <a:off x="2327275" y="5110163"/>
            <a:ext cx="139700" cy="146050"/>
            <a:chOff x="3289604" y="2831668"/>
            <a:chExt cx="139700" cy="146542"/>
          </a:xfrm>
        </p:grpSpPr>
        <p:cxnSp>
          <p:nvCxnSpPr>
            <p:cNvPr id="217" name="Straight Connector 216">
              <a:extLst>
                <a:ext uri="{FF2B5EF4-FFF2-40B4-BE49-F238E27FC236}">
                  <a16:creationId xmlns:a16="http://schemas.microsoft.com/office/drawing/2014/main" id="{B7DF7D6B-2CEA-4144-BBBA-3AD6019C81DB}"/>
                </a:ext>
              </a:extLst>
            </p:cNvPr>
            <p:cNvCxnSpPr/>
            <p:nvPr/>
          </p:nvCxnSpPr>
          <p:spPr>
            <a:xfrm>
              <a:off x="3362629" y="2831668"/>
              <a:ext cx="0" cy="146542"/>
            </a:xfrm>
            <a:prstGeom prst="line">
              <a:avLst/>
            </a:prstGeom>
            <a:noFill/>
            <a:ln w="6350" cap="flat" cmpd="sng" algn="ctr">
              <a:solidFill>
                <a:sysClr val="windowText" lastClr="000000"/>
              </a:solidFill>
              <a:prstDash val="solid"/>
              <a:miter lim="800000"/>
            </a:ln>
            <a:effectLst/>
          </p:spPr>
        </p:cxnSp>
        <p:cxnSp>
          <p:nvCxnSpPr>
            <p:cNvPr id="218" name="Straight Connector 217">
              <a:extLst>
                <a:ext uri="{FF2B5EF4-FFF2-40B4-BE49-F238E27FC236}">
                  <a16:creationId xmlns:a16="http://schemas.microsoft.com/office/drawing/2014/main" id="{9111549B-29B3-4279-97C3-6A9F9EACE015}"/>
                </a:ext>
              </a:extLst>
            </p:cNvPr>
            <p:cNvCxnSpPr/>
            <p:nvPr/>
          </p:nvCxnSpPr>
          <p:spPr>
            <a:xfrm>
              <a:off x="3289604" y="2831668"/>
              <a:ext cx="139700" cy="0"/>
            </a:xfrm>
            <a:prstGeom prst="line">
              <a:avLst/>
            </a:prstGeom>
            <a:noFill/>
            <a:ln w="6350" cap="flat" cmpd="sng" algn="ctr">
              <a:solidFill>
                <a:sysClr val="windowText" lastClr="000000"/>
              </a:solidFill>
              <a:prstDash val="solid"/>
              <a:miter lim="800000"/>
            </a:ln>
            <a:effectLst/>
          </p:spPr>
        </p:cxnSp>
        <p:cxnSp>
          <p:nvCxnSpPr>
            <p:cNvPr id="219" name="Straight Connector 218">
              <a:extLst>
                <a:ext uri="{FF2B5EF4-FFF2-40B4-BE49-F238E27FC236}">
                  <a16:creationId xmlns:a16="http://schemas.microsoft.com/office/drawing/2014/main" id="{EDAC860E-AC02-4A68-A957-A4324812A8C3}"/>
                </a:ext>
              </a:extLst>
            </p:cNvPr>
            <p:cNvCxnSpPr/>
            <p:nvPr/>
          </p:nvCxnSpPr>
          <p:spPr>
            <a:xfrm>
              <a:off x="3289604" y="2978210"/>
              <a:ext cx="139700" cy="0"/>
            </a:xfrm>
            <a:prstGeom prst="line">
              <a:avLst/>
            </a:prstGeom>
            <a:noFill/>
            <a:ln w="6350" cap="flat" cmpd="sng" algn="ctr">
              <a:solidFill>
                <a:sysClr val="windowText" lastClr="000000"/>
              </a:solidFill>
              <a:prstDash val="solid"/>
              <a:miter lim="800000"/>
            </a:ln>
            <a:effectLst/>
          </p:spPr>
        </p:cxnSp>
      </p:grpSp>
      <p:grpSp>
        <p:nvGrpSpPr>
          <p:cNvPr id="220" name="Group 44">
            <a:extLst>
              <a:ext uri="{FF2B5EF4-FFF2-40B4-BE49-F238E27FC236}">
                <a16:creationId xmlns:a16="http://schemas.microsoft.com/office/drawing/2014/main" id="{FD96396C-79B3-419F-8872-5941A78871E5}"/>
              </a:ext>
            </a:extLst>
          </p:cNvPr>
          <p:cNvGrpSpPr>
            <a:grpSpLocks/>
          </p:cNvGrpSpPr>
          <p:nvPr>
            <p:custDataLst>
              <p:tags r:id="rId21"/>
            </p:custDataLst>
          </p:nvPr>
        </p:nvGrpSpPr>
        <p:grpSpPr bwMode="auto">
          <a:xfrm>
            <a:off x="5656263" y="5110163"/>
            <a:ext cx="139700" cy="146050"/>
            <a:chOff x="3289604" y="2831668"/>
            <a:chExt cx="139700" cy="146542"/>
          </a:xfrm>
        </p:grpSpPr>
        <p:cxnSp>
          <p:nvCxnSpPr>
            <p:cNvPr id="221" name="Straight Connector 220">
              <a:extLst>
                <a:ext uri="{FF2B5EF4-FFF2-40B4-BE49-F238E27FC236}">
                  <a16:creationId xmlns:a16="http://schemas.microsoft.com/office/drawing/2014/main" id="{B1BA1A8F-DBD0-42C8-B86F-77A30EC87BA6}"/>
                </a:ext>
              </a:extLst>
            </p:cNvPr>
            <p:cNvCxnSpPr/>
            <p:nvPr/>
          </p:nvCxnSpPr>
          <p:spPr>
            <a:xfrm>
              <a:off x="3362629" y="2831668"/>
              <a:ext cx="0" cy="146542"/>
            </a:xfrm>
            <a:prstGeom prst="line">
              <a:avLst/>
            </a:prstGeom>
            <a:noFill/>
            <a:ln w="6350" cap="flat" cmpd="sng" algn="ctr">
              <a:solidFill>
                <a:sysClr val="windowText" lastClr="000000"/>
              </a:solidFill>
              <a:prstDash val="solid"/>
              <a:miter lim="800000"/>
            </a:ln>
            <a:effectLst/>
          </p:spPr>
        </p:cxnSp>
        <p:cxnSp>
          <p:nvCxnSpPr>
            <p:cNvPr id="222" name="Straight Connector 221">
              <a:extLst>
                <a:ext uri="{FF2B5EF4-FFF2-40B4-BE49-F238E27FC236}">
                  <a16:creationId xmlns:a16="http://schemas.microsoft.com/office/drawing/2014/main" id="{835D53B1-4E26-4EFE-AF7E-6A428F38CE27}"/>
                </a:ext>
              </a:extLst>
            </p:cNvPr>
            <p:cNvCxnSpPr/>
            <p:nvPr/>
          </p:nvCxnSpPr>
          <p:spPr>
            <a:xfrm>
              <a:off x="3289604" y="2831668"/>
              <a:ext cx="139700" cy="0"/>
            </a:xfrm>
            <a:prstGeom prst="line">
              <a:avLst/>
            </a:prstGeom>
            <a:noFill/>
            <a:ln w="6350" cap="flat" cmpd="sng" algn="ctr">
              <a:solidFill>
                <a:sysClr val="windowText" lastClr="000000"/>
              </a:solidFill>
              <a:prstDash val="solid"/>
              <a:miter lim="800000"/>
            </a:ln>
            <a:effectLst/>
          </p:spPr>
        </p:cxnSp>
        <p:cxnSp>
          <p:nvCxnSpPr>
            <p:cNvPr id="223" name="Straight Connector 222">
              <a:extLst>
                <a:ext uri="{FF2B5EF4-FFF2-40B4-BE49-F238E27FC236}">
                  <a16:creationId xmlns:a16="http://schemas.microsoft.com/office/drawing/2014/main" id="{E7CE5E03-EBA3-4024-A004-19BF113812F4}"/>
                </a:ext>
              </a:extLst>
            </p:cNvPr>
            <p:cNvCxnSpPr/>
            <p:nvPr/>
          </p:nvCxnSpPr>
          <p:spPr>
            <a:xfrm>
              <a:off x="3289604" y="2978210"/>
              <a:ext cx="139700" cy="0"/>
            </a:xfrm>
            <a:prstGeom prst="line">
              <a:avLst/>
            </a:prstGeom>
            <a:noFill/>
            <a:ln w="6350" cap="flat" cmpd="sng" algn="ctr">
              <a:solidFill>
                <a:sysClr val="windowText" lastClr="000000"/>
              </a:solidFill>
              <a:prstDash val="solid"/>
              <a:miter lim="800000"/>
            </a:ln>
            <a:effectLst/>
          </p:spPr>
        </p:cxnSp>
      </p:grpSp>
      <p:grpSp>
        <p:nvGrpSpPr>
          <p:cNvPr id="224" name="Group 48">
            <a:extLst>
              <a:ext uri="{FF2B5EF4-FFF2-40B4-BE49-F238E27FC236}">
                <a16:creationId xmlns:a16="http://schemas.microsoft.com/office/drawing/2014/main" id="{49D2CE33-3513-483D-AFC9-6CBC0C50E091}"/>
              </a:ext>
            </a:extLst>
          </p:cNvPr>
          <p:cNvGrpSpPr>
            <a:grpSpLocks/>
          </p:cNvGrpSpPr>
          <p:nvPr>
            <p:custDataLst>
              <p:tags r:id="rId22"/>
            </p:custDataLst>
          </p:nvPr>
        </p:nvGrpSpPr>
        <p:grpSpPr bwMode="auto">
          <a:xfrm>
            <a:off x="6607175" y="3070225"/>
            <a:ext cx="139700" cy="146050"/>
            <a:chOff x="3289604" y="2831668"/>
            <a:chExt cx="139700" cy="146542"/>
          </a:xfrm>
        </p:grpSpPr>
        <p:cxnSp>
          <p:nvCxnSpPr>
            <p:cNvPr id="225" name="Straight Connector 224">
              <a:extLst>
                <a:ext uri="{FF2B5EF4-FFF2-40B4-BE49-F238E27FC236}">
                  <a16:creationId xmlns:a16="http://schemas.microsoft.com/office/drawing/2014/main" id="{B172DB3C-7869-4DDC-8219-F9529A867AF8}"/>
                </a:ext>
              </a:extLst>
            </p:cNvPr>
            <p:cNvCxnSpPr/>
            <p:nvPr/>
          </p:nvCxnSpPr>
          <p:spPr>
            <a:xfrm>
              <a:off x="3362629" y="2831668"/>
              <a:ext cx="0" cy="146542"/>
            </a:xfrm>
            <a:prstGeom prst="line">
              <a:avLst/>
            </a:prstGeom>
            <a:noFill/>
            <a:ln w="6350" cap="flat" cmpd="sng" algn="ctr">
              <a:solidFill>
                <a:sysClr val="windowText" lastClr="000000"/>
              </a:solidFill>
              <a:prstDash val="solid"/>
              <a:miter lim="800000"/>
            </a:ln>
            <a:effectLst/>
          </p:spPr>
        </p:cxnSp>
        <p:cxnSp>
          <p:nvCxnSpPr>
            <p:cNvPr id="226" name="Straight Connector 225">
              <a:extLst>
                <a:ext uri="{FF2B5EF4-FFF2-40B4-BE49-F238E27FC236}">
                  <a16:creationId xmlns:a16="http://schemas.microsoft.com/office/drawing/2014/main" id="{53EDA269-363F-46B4-B53C-538CC92927A4}"/>
                </a:ext>
              </a:extLst>
            </p:cNvPr>
            <p:cNvCxnSpPr/>
            <p:nvPr/>
          </p:nvCxnSpPr>
          <p:spPr>
            <a:xfrm>
              <a:off x="3289604" y="2831668"/>
              <a:ext cx="139700" cy="0"/>
            </a:xfrm>
            <a:prstGeom prst="line">
              <a:avLst/>
            </a:prstGeom>
            <a:noFill/>
            <a:ln w="6350" cap="flat" cmpd="sng" algn="ctr">
              <a:solidFill>
                <a:sysClr val="windowText" lastClr="000000"/>
              </a:solidFill>
              <a:prstDash val="solid"/>
              <a:miter lim="800000"/>
            </a:ln>
            <a:effectLst/>
          </p:spPr>
        </p:cxnSp>
        <p:cxnSp>
          <p:nvCxnSpPr>
            <p:cNvPr id="227" name="Straight Connector 226">
              <a:extLst>
                <a:ext uri="{FF2B5EF4-FFF2-40B4-BE49-F238E27FC236}">
                  <a16:creationId xmlns:a16="http://schemas.microsoft.com/office/drawing/2014/main" id="{0ED9A25D-8C40-41E5-8775-E3AC245DED23}"/>
                </a:ext>
              </a:extLst>
            </p:cNvPr>
            <p:cNvCxnSpPr/>
            <p:nvPr/>
          </p:nvCxnSpPr>
          <p:spPr>
            <a:xfrm>
              <a:off x="3289604" y="2978210"/>
              <a:ext cx="139700" cy="0"/>
            </a:xfrm>
            <a:prstGeom prst="line">
              <a:avLst/>
            </a:prstGeom>
            <a:noFill/>
            <a:ln w="6350" cap="flat" cmpd="sng" algn="ctr">
              <a:solidFill>
                <a:sysClr val="windowText" lastClr="000000"/>
              </a:solidFill>
              <a:prstDash val="solid"/>
              <a:miter lim="800000"/>
            </a:ln>
            <a:effectLst/>
          </p:spPr>
        </p:cxnSp>
      </p:grpSp>
      <p:sp>
        <p:nvSpPr>
          <p:cNvPr id="9" name="Rectangle 8">
            <a:extLst>
              <a:ext uri="{FF2B5EF4-FFF2-40B4-BE49-F238E27FC236}">
                <a16:creationId xmlns:a16="http://schemas.microsoft.com/office/drawing/2014/main" id="{E14E4503-9A99-4B81-B9D5-D7E82B2397F0}"/>
              </a:ext>
            </a:extLst>
          </p:cNvPr>
          <p:cNvSpPr/>
          <p:nvPr/>
        </p:nvSpPr>
        <p:spPr>
          <a:xfrm>
            <a:off x="1173957" y="5483910"/>
            <a:ext cx="1236662" cy="646331"/>
          </a:xfrm>
          <a:prstGeom prst="rect">
            <a:avLst/>
          </a:prstGeom>
        </p:spPr>
        <p:txBody>
          <a:bodyPr wrap="square">
            <a:spAutoFit/>
          </a:bodyPr>
          <a:lstStyle/>
          <a:p>
            <a:pPr algn="ctr"/>
            <a:r>
              <a:rPr lang="en-US" sz="1200" b="1" dirty="0">
                <a:solidFill>
                  <a:schemeClr val="tx1">
                    <a:lumMod val="85000"/>
                    <a:lumOff val="15000"/>
                  </a:schemeClr>
                </a:solidFill>
                <a:latin typeface="Arial Narrow" panose="020B0606020202030204" pitchFamily="34" charset="0"/>
              </a:rPr>
              <a:t>LS mean difference (SE) vs. placebo:</a:t>
            </a:r>
          </a:p>
        </p:txBody>
      </p:sp>
      <p:sp>
        <p:nvSpPr>
          <p:cNvPr id="228" name="Rectangle 227">
            <a:extLst>
              <a:ext uri="{FF2B5EF4-FFF2-40B4-BE49-F238E27FC236}">
                <a16:creationId xmlns:a16="http://schemas.microsoft.com/office/drawing/2014/main" id="{EB4F03DE-0536-42BA-8CD3-E6CEE17C69AF}"/>
              </a:ext>
            </a:extLst>
          </p:cNvPr>
          <p:cNvSpPr/>
          <p:nvPr/>
        </p:nvSpPr>
        <p:spPr>
          <a:xfrm>
            <a:off x="2655658" y="5475838"/>
            <a:ext cx="1236662" cy="584775"/>
          </a:xfrm>
          <a:prstGeom prst="rect">
            <a:avLst/>
          </a:prstGeom>
        </p:spPr>
        <p:txBody>
          <a:bodyPr wrap="square">
            <a:spAutoFit/>
          </a:bodyPr>
          <a:lstStyle/>
          <a:p>
            <a:pPr algn="ctr"/>
            <a:r>
              <a:rPr lang="en-US" sz="1600" b="1" dirty="0">
                <a:solidFill>
                  <a:srgbClr val="103548"/>
                </a:solidFill>
                <a:latin typeface="Arial Narrow" panose="020B0606020202030204" pitchFamily="34" charset="0"/>
              </a:rPr>
              <a:t>−57.9% (2.7)</a:t>
            </a:r>
          </a:p>
          <a:p>
            <a:pPr algn="ctr"/>
            <a:r>
              <a:rPr lang="en-US" sz="1600" b="1" dirty="0">
                <a:solidFill>
                  <a:srgbClr val="103548"/>
                </a:solidFill>
                <a:latin typeface="Arial Narrow" panose="020B0606020202030204" pitchFamily="34" charset="0"/>
              </a:rPr>
              <a:t>P&lt;0.0001</a:t>
            </a:r>
          </a:p>
        </p:txBody>
      </p:sp>
      <p:sp>
        <p:nvSpPr>
          <p:cNvPr id="229" name="Rectangle 228">
            <a:extLst>
              <a:ext uri="{FF2B5EF4-FFF2-40B4-BE49-F238E27FC236}">
                <a16:creationId xmlns:a16="http://schemas.microsoft.com/office/drawing/2014/main" id="{BD0B9E79-04F0-424A-84F3-E36175F73D96}"/>
              </a:ext>
            </a:extLst>
          </p:cNvPr>
          <p:cNvSpPr/>
          <p:nvPr/>
        </p:nvSpPr>
        <p:spPr>
          <a:xfrm>
            <a:off x="5568210" y="5486977"/>
            <a:ext cx="1236662" cy="584775"/>
          </a:xfrm>
          <a:prstGeom prst="rect">
            <a:avLst/>
          </a:prstGeom>
        </p:spPr>
        <p:txBody>
          <a:bodyPr wrap="square">
            <a:spAutoFit/>
          </a:bodyPr>
          <a:lstStyle/>
          <a:p>
            <a:pPr algn="ctr"/>
            <a:r>
              <a:rPr lang="en-US" sz="1600" b="1" dirty="0">
                <a:solidFill>
                  <a:srgbClr val="103548"/>
                </a:solidFill>
                <a:latin typeface="Arial Narrow" panose="020B0606020202030204" pitchFamily="34" charset="0"/>
              </a:rPr>
              <a:t>−51.4% (3.4)</a:t>
            </a:r>
          </a:p>
          <a:p>
            <a:pPr algn="ctr"/>
            <a:r>
              <a:rPr lang="en-US" sz="1600" b="1" dirty="0">
                <a:solidFill>
                  <a:srgbClr val="103548"/>
                </a:solidFill>
                <a:latin typeface="Arial Narrow" panose="020B0606020202030204" pitchFamily="34" charset="0"/>
              </a:rPr>
              <a:t>P&lt;0.0001</a:t>
            </a:r>
          </a:p>
        </p:txBody>
      </p:sp>
    </p:spTree>
    <p:extLst>
      <p:ext uri="{BB962C8B-B14F-4D97-AF65-F5344CB8AC3E}">
        <p14:creationId xmlns:p14="http://schemas.microsoft.com/office/powerpoint/2010/main" val="54957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B5E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Visit 4 - 3</a:t>
            </a: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months follow-up</a:t>
            </a: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gradFill flip="none" rotWithShape="1">
            <a:gsLst>
              <a:gs pos="0">
                <a:srgbClr val="0B5E81">
                  <a:shade val="30000"/>
                  <a:satMod val="115000"/>
                </a:srgbClr>
              </a:gs>
              <a:gs pos="50000">
                <a:srgbClr val="0B5E81">
                  <a:shade val="67500"/>
                  <a:satMod val="115000"/>
                </a:srgbClr>
              </a:gs>
              <a:gs pos="100000">
                <a:srgbClr val="0B5E8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id="{BF1912BF-59B5-4DA6-9294-818DD7192470}"/>
              </a:ext>
            </a:extLst>
          </p:cNvPr>
          <p:cNvSpPr txBox="1"/>
          <p:nvPr/>
        </p:nvSpPr>
        <p:spPr>
          <a:xfrm>
            <a:off x="1199971" y="1689981"/>
            <a:ext cx="2761130" cy="86177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Jack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54 </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 </a:t>
            </a:r>
          </a:p>
        </p:txBody>
      </p:sp>
      <p:pic>
        <p:nvPicPr>
          <p:cNvPr id="24" name="Picture 23" descr="A person wearing a white shirt&#10;&#10;Description generated with very high confidence">
            <a:extLst>
              <a:ext uri="{FF2B5EF4-FFF2-40B4-BE49-F238E27FC236}">
                <a16:creationId xmlns:a16="http://schemas.microsoft.com/office/drawing/2014/main" id="{C0A15290-335A-4543-A425-7EC560F4205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37307" y="2169773"/>
            <a:ext cx="3204710" cy="4272946"/>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6AA0E402-36D5-49BD-992B-A4784EF5B28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4567515" y="811356"/>
            <a:ext cx="4405101" cy="5873469"/>
          </a:xfrm>
          <a:prstGeom prst="rect">
            <a:avLst/>
          </a:prstGeom>
        </p:spPr>
      </p:pic>
      <p:sp>
        <p:nvSpPr>
          <p:cNvPr id="11" name="Content Placeholder 2">
            <a:extLst>
              <a:ext uri="{FF2B5EF4-FFF2-40B4-BE49-F238E27FC236}">
                <a16:creationId xmlns:a16="http://schemas.microsoft.com/office/drawing/2014/main" id="{BAD85D3C-1961-445B-9503-8F24F2F1EA1B}"/>
              </a:ext>
            </a:extLst>
          </p:cNvPr>
          <p:cNvSpPr txBox="1">
            <a:spLocks/>
          </p:cNvSpPr>
          <p:nvPr/>
        </p:nvSpPr>
        <p:spPr>
          <a:xfrm>
            <a:off x="5170388" y="2576961"/>
            <a:ext cx="3297674" cy="2796836"/>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lang="en-CA" sz="1600" b="1" noProof="0"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Jack’s Lipid Lowering Therapy</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lang="en-CA" sz="1400" b="1" noProof="0"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endParaRPr>
          </a:p>
          <a:p>
            <a:pPr marL="285750" lvl="0" indent="-285750" algn="l">
              <a:lnSpc>
                <a:spcPct val="100000"/>
              </a:lnSpc>
              <a:spcBef>
                <a:spcPts val="0"/>
              </a:spcBef>
              <a:buClr>
                <a:srgbClr val="242C49"/>
              </a:buClr>
              <a:buFont typeface="Wingdings" panose="05000000000000000000" pitchFamily="2" charset="2"/>
              <a:buChar char="§"/>
              <a:defRPr/>
            </a:pP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Atorvastatin 80 mg </a:t>
            </a:r>
          </a:p>
          <a:p>
            <a:pPr marL="285750" lvl="0" indent="-285750" algn="l">
              <a:lnSpc>
                <a:spcPct val="100000"/>
              </a:lnSpc>
              <a:spcBef>
                <a:spcPts val="0"/>
              </a:spcBef>
              <a:buClr>
                <a:srgbClr val="242C49"/>
              </a:buClr>
              <a:buFont typeface="Wingdings" panose="05000000000000000000" pitchFamily="2" charset="2"/>
              <a:buChar char="§"/>
              <a:defRPr/>
            </a:pP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Ezetimibe 10 mg </a:t>
            </a:r>
          </a:p>
          <a:p>
            <a:pPr marL="285750" lvl="0" indent="-285750" algn="l">
              <a:lnSpc>
                <a:spcPct val="100000"/>
              </a:lnSpc>
              <a:spcBef>
                <a:spcPts val="0"/>
              </a:spcBef>
              <a:buClr>
                <a:srgbClr val="242C49"/>
              </a:buClr>
              <a:buFont typeface="Wingdings" panose="05000000000000000000" pitchFamily="2" charset="2"/>
              <a:buChar char="§"/>
              <a:defRPr/>
            </a:pP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Evolocumab 140mg SC q 2 w</a:t>
            </a: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endParaRPr kumimoji="0" lang="en-CA" sz="12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
                <a:srgbClr val="242C49"/>
              </a:buClr>
              <a:buSzTx/>
              <a:buFont typeface="Arial" panose="020B0604020202020204" pitchFamily="34" charset="0"/>
              <a:buNone/>
              <a:tabLst/>
              <a:defRPr/>
            </a:pP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 most recent LDL-C is </a:t>
            </a:r>
            <a:r>
              <a:rPr kumimoji="0" lang="en-CA" sz="1600" b="1" i="0" u="none" strike="noStrike" kern="1200" cap="none" spc="0" normalizeH="0" baseline="0" noProof="0" dirty="0">
                <a:ln>
                  <a:noFill/>
                </a:ln>
                <a:solidFill>
                  <a:srgbClr val="F63724"/>
                </a:solidFill>
                <a:effectLst/>
                <a:uLnTx/>
                <a:uFillTx/>
                <a:latin typeface="Arial Narrow" panose="020B0606020202030204" pitchFamily="34" charset="0"/>
                <a:ea typeface="Lato" panose="020F0502020204030203" pitchFamily="34" charset="0"/>
                <a:cs typeface="Lato" panose="020F0502020204030203" pitchFamily="34" charset="0"/>
              </a:rPr>
              <a:t>1.12</a:t>
            </a:r>
            <a:r>
              <a:rPr kumimoji="0" lang="en-CA" sz="1600" b="1" i="0" u="none" strike="noStrike" kern="1200" cap="none" spc="0" normalizeH="0" noProof="0" dirty="0">
                <a:ln>
                  <a:noFill/>
                </a:ln>
                <a:solidFill>
                  <a:srgbClr val="F63724"/>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mmol/L</a:t>
            </a:r>
          </a:p>
          <a:p>
            <a:pPr marR="0" lvl="0" algn="l" defTabSz="914400" rtl="0" eaLnBrk="1" fontAlgn="auto" latinLnBrk="0" hangingPunct="1">
              <a:lnSpc>
                <a:spcPct val="100000"/>
              </a:lnSpc>
              <a:spcBef>
                <a:spcPts val="0"/>
              </a:spcBef>
              <a:spcAft>
                <a:spcPts val="0"/>
              </a:spcAft>
              <a:buClr>
                <a:srgbClr val="242C49"/>
              </a:buClr>
              <a:buSzTx/>
              <a:tabLst/>
              <a:defRPr/>
            </a:pPr>
            <a:endPar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Visit 3 LDL-C: 	3.2</a:t>
            </a:r>
            <a:r>
              <a:rPr kumimoji="0" lang="en-CA" sz="1400" b="1" i="0" u="none" strike="noStrike" kern="1200" cap="none" spc="0" normalizeH="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 mmol/L</a:t>
            </a:r>
          </a:p>
          <a:p>
            <a:pPr marL="285750" indent="-285750" algn="l">
              <a:lnSpc>
                <a:spcPct val="100000"/>
              </a:lnSpc>
              <a:spcBef>
                <a:spcPts val="0"/>
              </a:spcBef>
              <a:buClr>
                <a:srgbClr val="242C49"/>
              </a:buClr>
              <a:buFont typeface="Wingdings" panose="05000000000000000000" pitchFamily="2" charset="2"/>
              <a:buChar char="§"/>
            </a:pPr>
            <a:r>
              <a:rPr lang="en-CA" sz="1400" b="1"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Visit 2 LDL-C: 	4.01 mmol/L</a:t>
            </a:r>
            <a:endPar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r>
              <a:rPr kumimoji="0" lang="en-CA" sz="14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Initial Visit LDL-C: 	8.72 mmol/L</a:t>
            </a:r>
          </a:p>
          <a:p>
            <a:pPr marL="285750" marR="0" lvl="0" indent="-285750" algn="l" defTabSz="914400" rtl="0" eaLnBrk="1" fontAlgn="auto" latinLnBrk="0" hangingPunct="1">
              <a:lnSpc>
                <a:spcPct val="100000"/>
              </a:lnSpc>
              <a:spcBef>
                <a:spcPts val="0"/>
              </a:spcBef>
              <a:spcAft>
                <a:spcPts val="0"/>
              </a:spcAft>
              <a:buClr>
                <a:srgbClr val="242C49"/>
              </a:buClr>
              <a:buSzTx/>
              <a:buFont typeface="Wingdings" panose="05000000000000000000" pitchFamily="2" charset="2"/>
              <a:buChar char="§"/>
              <a:tabLst/>
              <a:defRPr/>
            </a:pPr>
            <a:endParaRPr kumimoji="0" lang="en-CA" sz="1600" b="1" i="0" u="none" strike="noStrike" kern="120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8639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096000"/>
            <a:ext cx="9162797" cy="762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280160"/>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275836" y="117984"/>
            <a:ext cx="8573529" cy="1077218"/>
          </a:xfrm>
          <a:prstGeom prst="rect">
            <a:avLst/>
          </a:prstGeom>
        </p:spPr>
        <p:txBody>
          <a:bodyPr wrap="square">
            <a:spAutoFit/>
          </a:bodyPr>
          <a:lstStyle/>
          <a:p>
            <a:pPr lvl="0" algn="ctr" defTabSz="342991">
              <a:defRPr/>
            </a:pPr>
            <a:r>
              <a:rPr lang="en-CA" sz="3200" b="1" dirty="0">
                <a:solidFill>
                  <a:prstClr val="white"/>
                </a:solidFill>
                <a:latin typeface="Arial Narrow" panose="020B0606020202030204" pitchFamily="34" charset="0"/>
              </a:rPr>
              <a:t>Is there anything else you need to do with respect to Jack’s LDL-C management at this point?</a:t>
            </a:r>
          </a:p>
        </p:txBody>
      </p:sp>
      <p:pic>
        <p:nvPicPr>
          <p:cNvPr id="4" name="Picture 3" descr="A close up of a watch&#10;&#10;Description generated with very high confidence">
            <a:extLst>
              <a:ext uri="{FF2B5EF4-FFF2-40B4-BE49-F238E27FC236}">
                <a16:creationId xmlns:a16="http://schemas.microsoft.com/office/drawing/2014/main" id="{0D4D80DA-B98D-442B-BCBF-8B1595E53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569" y="2076449"/>
            <a:ext cx="5448862" cy="3574453"/>
          </a:xfrm>
          <a:prstGeom prst="rect">
            <a:avLst/>
          </a:prstGeom>
        </p:spPr>
      </p:pic>
    </p:spTree>
    <p:extLst>
      <p:ext uri="{BB962C8B-B14F-4D97-AF65-F5344CB8AC3E}">
        <p14:creationId xmlns:p14="http://schemas.microsoft.com/office/powerpoint/2010/main" val="3560302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1"/>
            <a:ext cx="9162797" cy="914400"/>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Importance of Cascade Screening in FH</a:t>
            </a:r>
            <a:endPar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82496" y="6475826"/>
            <a:ext cx="8080737" cy="246221"/>
          </a:xfrm>
          <a:prstGeom prst="rect">
            <a:avLst/>
          </a:prstGeom>
          <a:noFill/>
          <a:ln w="9525">
            <a:noFill/>
            <a:miter lim="800000"/>
            <a:headEnd/>
            <a:tailEnd/>
          </a:ln>
        </p:spPr>
        <p:txBody>
          <a:bodyPr wrap="square">
            <a:spAutoFit/>
          </a:bodyPr>
          <a:lstStyle/>
          <a:p>
            <a:pPr lvl="0">
              <a:defRPr/>
            </a:pPr>
            <a:r>
              <a:rPr lang="en-CA" sz="1000" dirty="0" err="1">
                <a:solidFill>
                  <a:srgbClr val="FFFFFF"/>
                </a:solidFill>
                <a:latin typeface="Arial Narrow" panose="020B0606020202030204" pitchFamily="34" charset="0"/>
                <a:cs typeface="Arial" charset="0"/>
              </a:rPr>
              <a:t>Nordestgaard</a:t>
            </a:r>
            <a:r>
              <a:rPr lang="en-CA" sz="1000" dirty="0">
                <a:solidFill>
                  <a:srgbClr val="FFFFFF"/>
                </a:solidFill>
                <a:latin typeface="Arial Narrow" panose="020B0606020202030204" pitchFamily="34" charset="0"/>
                <a:cs typeface="Arial" charset="0"/>
              </a:rPr>
              <a:t> et al. </a:t>
            </a:r>
            <a:r>
              <a:rPr lang="en-CA" sz="1000" dirty="0" err="1">
                <a:solidFill>
                  <a:srgbClr val="FFFFFF"/>
                </a:solidFill>
                <a:latin typeface="Arial Narrow" panose="020B0606020202030204" pitchFamily="34" charset="0"/>
                <a:cs typeface="Arial" charset="0"/>
              </a:rPr>
              <a:t>Eur</a:t>
            </a:r>
            <a:r>
              <a:rPr lang="en-CA" sz="1000" dirty="0">
                <a:solidFill>
                  <a:srgbClr val="FFFFFF"/>
                </a:solidFill>
                <a:latin typeface="Arial Narrow" panose="020B0606020202030204" pitchFamily="34" charset="0"/>
                <a:cs typeface="Arial" charset="0"/>
              </a:rPr>
              <a:t> Heart J 2013; 34: 3478-3490</a:t>
            </a:r>
          </a:p>
        </p:txBody>
      </p:sp>
      <p:sp>
        <p:nvSpPr>
          <p:cNvPr id="257" name="TextBox 1">
            <a:extLst>
              <a:ext uri="{FF2B5EF4-FFF2-40B4-BE49-F238E27FC236}">
                <a16:creationId xmlns:a16="http://schemas.microsoft.com/office/drawing/2014/main" id="{FF94B281-FE90-411D-AA64-DC8546BE763F}"/>
              </a:ext>
            </a:extLst>
          </p:cNvPr>
          <p:cNvSpPr txBox="1">
            <a:spLocks noChangeArrowheads="1"/>
          </p:cNvSpPr>
          <p:nvPr/>
        </p:nvSpPr>
        <p:spPr bwMode="auto">
          <a:xfrm>
            <a:off x="82496" y="5883791"/>
            <a:ext cx="20295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FH: Familial </a:t>
            </a:r>
            <a:r>
              <a:rPr kumimoji="0" lang="fr-CA" altLang="en-US"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Hypercholesterolemia</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lvl="0" defTabSz="914400" fontAlgn="base">
              <a:lnSpc>
                <a:spcPct val="100000"/>
              </a:lnSpc>
              <a:spcBef>
                <a:spcPct val="0"/>
              </a:spcBef>
              <a:spcAft>
                <a:spcPct val="0"/>
              </a:spcAft>
              <a:buNone/>
            </a:pPr>
            <a:r>
              <a:rPr lang="fr-CA" altLang="en-US" sz="1100" dirty="0">
                <a:solidFill>
                  <a:prstClr val="black"/>
                </a:solidFill>
                <a:latin typeface="Arial Narrow" panose="020B0606020202030204" pitchFamily="34" charset="0"/>
                <a:cs typeface="Arial" panose="020B0604020202020204" pitchFamily="34" charset="0"/>
              </a:rPr>
              <a:t>* Parents, siblings and </a:t>
            </a:r>
            <a:r>
              <a:rPr lang="fr-CA" altLang="en-US" sz="1100" dirty="0" err="1">
                <a:solidFill>
                  <a:prstClr val="black"/>
                </a:solidFill>
                <a:latin typeface="Arial Narrow" panose="020B0606020202030204" pitchFamily="34" charset="0"/>
                <a:cs typeface="Arial" panose="020B0604020202020204" pitchFamily="34" charset="0"/>
              </a:rPr>
              <a:t>children</a:t>
            </a:r>
            <a:endParaRPr kumimoji="0" lang="fr-CA" alt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5865C060-C930-4984-92FE-25AA1E9AB635}"/>
              </a:ext>
            </a:extLst>
          </p:cNvPr>
          <p:cNvSpPr/>
          <p:nvPr/>
        </p:nvSpPr>
        <p:spPr>
          <a:xfrm>
            <a:off x="521111" y="941976"/>
            <a:ext cx="7570838" cy="646331"/>
          </a:xfrm>
          <a:prstGeom prst="rect">
            <a:avLst/>
          </a:prstGeom>
        </p:spPr>
        <p:txBody>
          <a:bodyPr wrap="square">
            <a:spAutoFit/>
          </a:bodyPr>
          <a:lstStyle/>
          <a:p>
            <a:pPr lvl="0" algn="ctr"/>
            <a:r>
              <a:rPr lang="en-CA" b="1" dirty="0">
                <a:solidFill>
                  <a:srgbClr val="0A5C7E"/>
                </a:solidFill>
                <a:latin typeface="Arial Narrow" panose="020B0606020202030204" pitchFamily="34" charset="0"/>
              </a:rPr>
              <a:t>The presence of high cholesterol and early onset of coronary heart disease in some immediate family members* are strong indicators of FH</a:t>
            </a:r>
            <a:endParaRPr kumimoji="0" lang="en-US" b="1" i="0" u="none" strike="noStrike" kern="1200" cap="none" spc="0" normalizeH="0" baseline="0" noProof="0" dirty="0">
              <a:ln>
                <a:noFill/>
              </a:ln>
              <a:solidFill>
                <a:srgbClr val="0A5C7E"/>
              </a:solidFill>
              <a:effectLst/>
              <a:uLnTx/>
              <a:uFillTx/>
              <a:latin typeface="Arial Narrow" panose="020B0606020202030204" pitchFamily="34" charset="0"/>
            </a:endParaRPr>
          </a:p>
        </p:txBody>
      </p:sp>
      <p:sp>
        <p:nvSpPr>
          <p:cNvPr id="183" name="Text Box 30">
            <a:extLst>
              <a:ext uri="{FF2B5EF4-FFF2-40B4-BE49-F238E27FC236}">
                <a16:creationId xmlns:a16="http://schemas.microsoft.com/office/drawing/2014/main" id="{492A7CEF-BE60-4208-B1C0-6000391B9243}"/>
              </a:ext>
            </a:extLst>
          </p:cNvPr>
          <p:cNvSpPr txBox="1">
            <a:spLocks noChangeArrowheads="1"/>
          </p:cNvSpPr>
          <p:nvPr/>
        </p:nvSpPr>
        <p:spPr bwMode="auto">
          <a:xfrm>
            <a:off x="5697210" y="1986866"/>
            <a:ext cx="1576243" cy="1200329"/>
          </a:xfrm>
          <a:prstGeom prst="rect">
            <a:avLst/>
          </a:prstGeom>
          <a:solidFill>
            <a:srgbClr val="FFC000"/>
          </a:solidFill>
          <a:ln w="28575">
            <a:noFill/>
            <a:miter lim="800000"/>
            <a:headEnd/>
            <a:tailEnd/>
          </a:ln>
          <a:effectLst>
            <a:outerShdw blurRad="50800" dist="38100" dir="2700000" algn="tl" rotWithShape="0">
              <a:prstClr val="black">
                <a:alpha val="40000"/>
              </a:prstClr>
            </a:outerShdw>
          </a:effec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Index case: start of cascade screening</a:t>
            </a:r>
          </a:p>
        </p:txBody>
      </p:sp>
      <p:grpSp>
        <p:nvGrpSpPr>
          <p:cNvPr id="15" name="Group 14">
            <a:extLst>
              <a:ext uri="{FF2B5EF4-FFF2-40B4-BE49-F238E27FC236}">
                <a16:creationId xmlns:a16="http://schemas.microsoft.com/office/drawing/2014/main" id="{E9763FDC-ADD5-4EA7-84F1-8422B1991EA7}"/>
              </a:ext>
            </a:extLst>
          </p:cNvPr>
          <p:cNvGrpSpPr/>
          <p:nvPr/>
        </p:nvGrpSpPr>
        <p:grpSpPr>
          <a:xfrm>
            <a:off x="1259816" y="1544609"/>
            <a:ext cx="3903243" cy="3366695"/>
            <a:chOff x="1259816" y="1544609"/>
            <a:chExt cx="3903243" cy="3366695"/>
          </a:xfrm>
        </p:grpSpPr>
        <p:sp>
          <p:nvSpPr>
            <p:cNvPr id="161" name="Line 45">
              <a:extLst>
                <a:ext uri="{FF2B5EF4-FFF2-40B4-BE49-F238E27FC236}">
                  <a16:creationId xmlns:a16="http://schemas.microsoft.com/office/drawing/2014/main" id="{12AE6AAD-30C0-4337-A536-2C7AF352EECC}"/>
                </a:ext>
              </a:extLst>
            </p:cNvPr>
            <p:cNvSpPr>
              <a:spLocks noChangeShapeType="1"/>
            </p:cNvSpPr>
            <p:nvPr/>
          </p:nvSpPr>
          <p:spPr bwMode="auto">
            <a:xfrm>
              <a:off x="1718612" y="3338350"/>
              <a:ext cx="0" cy="231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4" name="Group 13">
              <a:extLst>
                <a:ext uri="{FF2B5EF4-FFF2-40B4-BE49-F238E27FC236}">
                  <a16:creationId xmlns:a16="http://schemas.microsoft.com/office/drawing/2014/main" id="{9E0C0800-9AAC-4472-8C8C-5A580BC2E3CE}"/>
                </a:ext>
              </a:extLst>
            </p:cNvPr>
            <p:cNvGrpSpPr/>
            <p:nvPr/>
          </p:nvGrpSpPr>
          <p:grpSpPr>
            <a:xfrm>
              <a:off x="1259816" y="1544609"/>
              <a:ext cx="3903243" cy="3366695"/>
              <a:chOff x="1259816" y="1544609"/>
              <a:chExt cx="3903243" cy="3366695"/>
            </a:xfrm>
          </p:grpSpPr>
          <p:sp>
            <p:nvSpPr>
              <p:cNvPr id="173" name="Line 13">
                <a:extLst>
                  <a:ext uri="{FF2B5EF4-FFF2-40B4-BE49-F238E27FC236}">
                    <a16:creationId xmlns:a16="http://schemas.microsoft.com/office/drawing/2014/main" id="{EC0B0467-7600-4097-8A0B-3BDD40405BB2}"/>
                  </a:ext>
                </a:extLst>
              </p:cNvPr>
              <p:cNvSpPr>
                <a:spLocks noChangeShapeType="1"/>
              </p:cNvSpPr>
              <p:nvPr/>
            </p:nvSpPr>
            <p:spPr bwMode="auto">
              <a:xfrm>
                <a:off x="2797826" y="2141408"/>
                <a:ext cx="0" cy="118872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 name="Group 12">
                <a:extLst>
                  <a:ext uri="{FF2B5EF4-FFF2-40B4-BE49-F238E27FC236}">
                    <a16:creationId xmlns:a16="http://schemas.microsoft.com/office/drawing/2014/main" id="{A387A4D0-815C-4B88-BCEE-61C658FB6DAF}"/>
                  </a:ext>
                </a:extLst>
              </p:cNvPr>
              <p:cNvGrpSpPr/>
              <p:nvPr/>
            </p:nvGrpSpPr>
            <p:grpSpPr>
              <a:xfrm>
                <a:off x="1259816" y="1544609"/>
                <a:ext cx="3903243" cy="3366695"/>
                <a:chOff x="1259816" y="1544609"/>
                <a:chExt cx="3903243" cy="3366695"/>
              </a:xfrm>
            </p:grpSpPr>
            <p:grpSp>
              <p:nvGrpSpPr>
                <p:cNvPr id="5" name="Group 4">
                  <a:extLst>
                    <a:ext uri="{FF2B5EF4-FFF2-40B4-BE49-F238E27FC236}">
                      <a16:creationId xmlns:a16="http://schemas.microsoft.com/office/drawing/2014/main" id="{DB720D65-F3CD-4BD8-8B69-0E1C349CF165}"/>
                    </a:ext>
                  </a:extLst>
                </p:cNvPr>
                <p:cNvGrpSpPr/>
                <p:nvPr/>
              </p:nvGrpSpPr>
              <p:grpSpPr>
                <a:xfrm>
                  <a:off x="1259816" y="1544609"/>
                  <a:ext cx="3903243" cy="1761886"/>
                  <a:chOff x="1259816" y="1544609"/>
                  <a:chExt cx="3903243" cy="1761886"/>
                </a:xfrm>
              </p:grpSpPr>
              <p:sp>
                <p:nvSpPr>
                  <p:cNvPr id="165" name="Rectangle 2">
                    <a:extLst>
                      <a:ext uri="{FF2B5EF4-FFF2-40B4-BE49-F238E27FC236}">
                        <a16:creationId xmlns:a16="http://schemas.microsoft.com/office/drawing/2014/main" id="{5D0C5819-E30D-4C72-8BB2-85BED287C6E6}"/>
                      </a:ext>
                    </a:extLst>
                  </p:cNvPr>
                  <p:cNvSpPr>
                    <a:spLocks noChangeArrowheads="1"/>
                  </p:cNvSpPr>
                  <p:nvPr/>
                </p:nvSpPr>
                <p:spPr bwMode="auto">
                  <a:xfrm>
                    <a:off x="1930632" y="1952613"/>
                    <a:ext cx="394495" cy="386095"/>
                  </a:xfrm>
                  <a:prstGeom prst="rect">
                    <a:avLst/>
                  </a:prstGeom>
                  <a:solidFill>
                    <a:srgbClr val="0A5C7E"/>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66" name="Oval 3">
                    <a:extLst>
                      <a:ext uri="{FF2B5EF4-FFF2-40B4-BE49-F238E27FC236}">
                        <a16:creationId xmlns:a16="http://schemas.microsoft.com/office/drawing/2014/main" id="{0006E76D-5AEF-4538-9783-A56FC796F60F}"/>
                      </a:ext>
                    </a:extLst>
                  </p:cNvPr>
                  <p:cNvSpPr>
                    <a:spLocks noChangeArrowheads="1"/>
                  </p:cNvSpPr>
                  <p:nvPr/>
                </p:nvSpPr>
                <p:spPr bwMode="auto">
                  <a:xfrm>
                    <a:off x="3192321" y="1904989"/>
                    <a:ext cx="472699" cy="462633"/>
                  </a:xfrm>
                  <a:prstGeom prst="ellipse">
                    <a:avLst/>
                  </a:prstGeom>
                  <a:solidFill>
                    <a:srgbClr val="F63724"/>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72" name="Line 12">
                    <a:extLst>
                      <a:ext uri="{FF2B5EF4-FFF2-40B4-BE49-F238E27FC236}">
                        <a16:creationId xmlns:a16="http://schemas.microsoft.com/office/drawing/2014/main" id="{988DA133-C88B-466C-9A7E-1AFEBD18C8E5}"/>
                      </a:ext>
                    </a:extLst>
                  </p:cNvPr>
                  <p:cNvSpPr>
                    <a:spLocks noChangeShapeType="1"/>
                  </p:cNvSpPr>
                  <p:nvPr/>
                </p:nvSpPr>
                <p:spPr bwMode="auto">
                  <a:xfrm>
                    <a:off x="2325127" y="2141408"/>
                    <a:ext cx="86719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5" name="Line 20">
                    <a:extLst>
                      <a:ext uri="{FF2B5EF4-FFF2-40B4-BE49-F238E27FC236}">
                        <a16:creationId xmlns:a16="http://schemas.microsoft.com/office/drawing/2014/main" id="{35567C87-4DCA-431A-B392-8086F14EAA9C}"/>
                      </a:ext>
                    </a:extLst>
                  </p:cNvPr>
                  <p:cNvSpPr>
                    <a:spLocks noChangeShapeType="1"/>
                  </p:cNvSpPr>
                  <p:nvPr/>
                </p:nvSpPr>
                <p:spPr bwMode="auto">
                  <a:xfrm flipV="1">
                    <a:off x="1888953" y="1905414"/>
                    <a:ext cx="484632" cy="4846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6" name="Text Box 21">
                    <a:extLst>
                      <a:ext uri="{FF2B5EF4-FFF2-40B4-BE49-F238E27FC236}">
                        <a16:creationId xmlns:a16="http://schemas.microsoft.com/office/drawing/2014/main" id="{9AE02ED3-289B-422C-826E-58B43E407078}"/>
                      </a:ext>
                    </a:extLst>
                  </p:cNvPr>
                  <p:cNvSpPr txBox="1">
                    <a:spLocks noChangeArrowheads="1"/>
                  </p:cNvSpPr>
                  <p:nvPr/>
                </p:nvSpPr>
                <p:spPr bwMode="auto">
                  <a:xfrm>
                    <a:off x="1259816" y="2475498"/>
                    <a:ext cx="19707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ts val="0"/>
                      </a:spcBef>
                      <a:buFontTx/>
                      <a:buNone/>
                    </a:pPr>
                    <a:r>
                      <a:rPr lang="da-DK" altLang="en-US" sz="1600" dirty="0">
                        <a:solidFill>
                          <a:srgbClr val="000000"/>
                        </a:solidFill>
                        <a:latin typeface="Arial Narrow" panose="020B0606020202030204" pitchFamily="34" charset="0"/>
                      </a:rPr>
                      <a:t>Death 76 yrs </a:t>
                    </a:r>
                  </a:p>
                  <a:p>
                    <a:pPr eaLnBrk="1" hangingPunct="1">
                      <a:spcBef>
                        <a:spcPts val="0"/>
                      </a:spcBef>
                      <a:buFontTx/>
                      <a:buNone/>
                    </a:pPr>
                    <a:r>
                      <a:rPr lang="da-DK" altLang="en-US" sz="1600" dirty="0">
                        <a:solidFill>
                          <a:srgbClr val="000000"/>
                        </a:solidFill>
                        <a:latin typeface="Arial Narrow" panose="020B0606020202030204" pitchFamily="34" charset="0"/>
                      </a:rPr>
                      <a:t>No CHD      </a:t>
                    </a:r>
                  </a:p>
                  <a:p>
                    <a:pPr eaLnBrk="1" hangingPunct="1">
                      <a:spcBef>
                        <a:spcPts val="0"/>
                      </a:spcBef>
                      <a:buFontTx/>
                      <a:buNone/>
                    </a:pPr>
                    <a:r>
                      <a:rPr lang="da-DK" altLang="en-US" sz="1600" dirty="0">
                        <a:solidFill>
                          <a:srgbClr val="000000"/>
                        </a:solidFill>
                        <a:latin typeface="Arial Narrow" panose="020B0606020202030204" pitchFamily="34" charset="0"/>
                      </a:rPr>
                      <a:t>LDL-C 3.8 mmol/L</a:t>
                    </a:r>
                  </a:p>
                </p:txBody>
              </p:sp>
              <p:sp>
                <p:nvSpPr>
                  <p:cNvPr id="177" name="Text Box 22">
                    <a:extLst>
                      <a:ext uri="{FF2B5EF4-FFF2-40B4-BE49-F238E27FC236}">
                        <a16:creationId xmlns:a16="http://schemas.microsoft.com/office/drawing/2014/main" id="{0CB42A12-32EE-43FC-A30A-AAB9B597894F}"/>
                      </a:ext>
                    </a:extLst>
                  </p:cNvPr>
                  <p:cNvSpPr txBox="1">
                    <a:spLocks noChangeArrowheads="1"/>
                  </p:cNvSpPr>
                  <p:nvPr/>
                </p:nvSpPr>
                <p:spPr bwMode="auto">
                  <a:xfrm>
                    <a:off x="2876030" y="2462697"/>
                    <a:ext cx="22870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ts val="0"/>
                      </a:spcBef>
                      <a:buFontTx/>
                      <a:buNone/>
                    </a:pPr>
                    <a:r>
                      <a:rPr lang="da-DK" altLang="en-US" sz="1600" dirty="0">
                        <a:solidFill>
                          <a:srgbClr val="000000"/>
                        </a:solidFill>
                        <a:latin typeface="Arial Narrow" panose="020B0606020202030204" pitchFamily="34" charset="0"/>
                      </a:rPr>
                      <a:t>Age 78 yrs      </a:t>
                    </a:r>
                  </a:p>
                  <a:p>
                    <a:pPr eaLnBrk="1" hangingPunct="1">
                      <a:spcBef>
                        <a:spcPts val="0"/>
                      </a:spcBef>
                      <a:buFontTx/>
                      <a:buNone/>
                    </a:pPr>
                    <a:r>
                      <a:rPr lang="da-DK" altLang="en-US" sz="1600" dirty="0">
                        <a:solidFill>
                          <a:srgbClr val="000000"/>
                        </a:solidFill>
                        <a:latin typeface="Arial Narrow" panose="020B0606020202030204" pitchFamily="34" charset="0"/>
                      </a:rPr>
                      <a:t>CHD 58 yrs        </a:t>
                    </a:r>
                  </a:p>
                  <a:p>
                    <a:pPr eaLnBrk="1" hangingPunct="1">
                      <a:spcBef>
                        <a:spcPts val="0"/>
                      </a:spcBef>
                      <a:buFontTx/>
                      <a:buNone/>
                    </a:pPr>
                    <a:r>
                      <a:rPr lang="da-DK" altLang="en-US" sz="1600" dirty="0">
                        <a:solidFill>
                          <a:srgbClr val="000000"/>
                        </a:solidFill>
                        <a:latin typeface="Arial Narrow" panose="020B0606020202030204" pitchFamily="34" charset="0"/>
                      </a:rPr>
                      <a:t>LDL-C 7.4 mmol/L</a:t>
                    </a:r>
                  </a:p>
                </p:txBody>
              </p:sp>
              <p:sp>
                <p:nvSpPr>
                  <p:cNvPr id="190" name="Text Box 38">
                    <a:extLst>
                      <a:ext uri="{FF2B5EF4-FFF2-40B4-BE49-F238E27FC236}">
                        <a16:creationId xmlns:a16="http://schemas.microsoft.com/office/drawing/2014/main" id="{5A312F7F-61B2-4713-BADF-4D9F767A1D62}"/>
                      </a:ext>
                    </a:extLst>
                  </p:cNvPr>
                  <p:cNvSpPr txBox="1">
                    <a:spLocks noChangeArrowheads="1"/>
                  </p:cNvSpPr>
                  <p:nvPr/>
                </p:nvSpPr>
                <p:spPr bwMode="auto">
                  <a:xfrm>
                    <a:off x="3190537" y="1955641"/>
                    <a:ext cx="5039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FH</a:t>
                    </a:r>
                  </a:p>
                </p:txBody>
              </p:sp>
              <p:sp>
                <p:nvSpPr>
                  <p:cNvPr id="191" name="Text Box 42">
                    <a:extLst>
                      <a:ext uri="{FF2B5EF4-FFF2-40B4-BE49-F238E27FC236}">
                        <a16:creationId xmlns:a16="http://schemas.microsoft.com/office/drawing/2014/main" id="{93759A29-1232-475D-B7A1-D077BC779F45}"/>
                      </a:ext>
                    </a:extLst>
                  </p:cNvPr>
                  <p:cNvSpPr txBox="1">
                    <a:spLocks noChangeArrowheads="1"/>
                  </p:cNvSpPr>
                  <p:nvPr/>
                </p:nvSpPr>
                <p:spPr bwMode="auto">
                  <a:xfrm>
                    <a:off x="1662453" y="1554433"/>
                    <a:ext cx="945398"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Man</a:t>
                    </a:r>
                  </a:p>
                </p:txBody>
              </p:sp>
              <p:sp>
                <p:nvSpPr>
                  <p:cNvPr id="192" name="Text Box 43">
                    <a:extLst>
                      <a:ext uri="{FF2B5EF4-FFF2-40B4-BE49-F238E27FC236}">
                        <a16:creationId xmlns:a16="http://schemas.microsoft.com/office/drawing/2014/main" id="{D161CE80-9AE4-489E-A21A-A030A6275CDC}"/>
                      </a:ext>
                    </a:extLst>
                  </p:cNvPr>
                  <p:cNvSpPr txBox="1">
                    <a:spLocks noChangeArrowheads="1"/>
                  </p:cNvSpPr>
                  <p:nvPr/>
                </p:nvSpPr>
                <p:spPr bwMode="auto">
                  <a:xfrm>
                    <a:off x="2821847" y="1544609"/>
                    <a:ext cx="1261689" cy="36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Woman</a:t>
                    </a:r>
                  </a:p>
                </p:txBody>
              </p:sp>
            </p:grpSp>
            <p:sp>
              <p:nvSpPr>
                <p:cNvPr id="171" name="Oval 11">
                  <a:extLst>
                    <a:ext uri="{FF2B5EF4-FFF2-40B4-BE49-F238E27FC236}">
                      <a16:creationId xmlns:a16="http://schemas.microsoft.com/office/drawing/2014/main" id="{9D207A62-7568-457C-9B20-60FAF3F7B81E}"/>
                    </a:ext>
                  </a:extLst>
                </p:cNvPr>
                <p:cNvSpPr>
                  <a:spLocks noChangeArrowheads="1"/>
                </p:cNvSpPr>
                <p:nvPr/>
              </p:nvSpPr>
              <p:spPr bwMode="auto">
                <a:xfrm>
                  <a:off x="1499594" y="3568175"/>
                  <a:ext cx="472699" cy="462633"/>
                </a:xfrm>
                <a:prstGeom prst="ellipse">
                  <a:avLst/>
                </a:prstGeom>
                <a:solidFill>
                  <a:srgbClr val="0A5C7E"/>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80" name="Line 26">
                  <a:extLst>
                    <a:ext uri="{FF2B5EF4-FFF2-40B4-BE49-F238E27FC236}">
                      <a16:creationId xmlns:a16="http://schemas.microsoft.com/office/drawing/2014/main" id="{5A03F35F-5467-4F9D-A766-8933390FC57E}"/>
                    </a:ext>
                  </a:extLst>
                </p:cNvPr>
                <p:cNvSpPr>
                  <a:spLocks noChangeShapeType="1"/>
                </p:cNvSpPr>
                <p:nvPr/>
              </p:nvSpPr>
              <p:spPr bwMode="auto">
                <a:xfrm>
                  <a:off x="1706447" y="3340425"/>
                  <a:ext cx="211671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1" name="Text Box 27">
                  <a:extLst>
                    <a:ext uri="{FF2B5EF4-FFF2-40B4-BE49-F238E27FC236}">
                      <a16:creationId xmlns:a16="http://schemas.microsoft.com/office/drawing/2014/main" id="{1B20FB01-F8E9-4244-B6F0-5372ED31CC59}"/>
                    </a:ext>
                  </a:extLst>
                </p:cNvPr>
                <p:cNvSpPr txBox="1">
                  <a:spLocks noChangeArrowheads="1"/>
                </p:cNvSpPr>
                <p:nvPr/>
              </p:nvSpPr>
              <p:spPr bwMode="auto">
                <a:xfrm>
                  <a:off x="1300656" y="4080307"/>
                  <a:ext cx="204894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50 yrs       </a:t>
                  </a:r>
                </a:p>
                <a:p>
                  <a:pPr>
                    <a:spcBef>
                      <a:spcPts val="0"/>
                    </a:spcBef>
                    <a:buNone/>
                  </a:pPr>
                  <a:r>
                    <a:rPr lang="da-DK" altLang="en-US" sz="1600" dirty="0">
                      <a:solidFill>
                        <a:srgbClr val="000000"/>
                      </a:solidFill>
                      <a:latin typeface="Arial Narrow" panose="020B0606020202030204" pitchFamily="34" charset="0"/>
                    </a:rPr>
                    <a:t>No CHD         </a:t>
                  </a:r>
                </a:p>
                <a:p>
                  <a:pPr>
                    <a:spcBef>
                      <a:spcPts val="0"/>
                    </a:spcBef>
                    <a:buNone/>
                  </a:pPr>
                  <a:r>
                    <a:rPr lang="da-DK" altLang="en-US" sz="1600" dirty="0">
                      <a:solidFill>
                        <a:srgbClr val="000000"/>
                      </a:solidFill>
                      <a:latin typeface="Arial Narrow" panose="020B0606020202030204" pitchFamily="34" charset="0"/>
                    </a:rPr>
                    <a:t>LDL-C 3.3 mmol/L</a:t>
                  </a:r>
                </a:p>
              </p:txBody>
            </p:sp>
            <p:sp>
              <p:nvSpPr>
                <p:cNvPr id="207" name="Line 48">
                  <a:extLst>
                    <a:ext uri="{FF2B5EF4-FFF2-40B4-BE49-F238E27FC236}">
                      <a16:creationId xmlns:a16="http://schemas.microsoft.com/office/drawing/2014/main" id="{65EAB8A0-DBA0-4F95-A545-92D52D5EA731}"/>
                    </a:ext>
                  </a:extLst>
                </p:cNvPr>
                <p:cNvSpPr>
                  <a:spLocks noChangeShapeType="1"/>
                </p:cNvSpPr>
                <p:nvPr/>
              </p:nvSpPr>
              <p:spPr bwMode="auto">
                <a:xfrm>
                  <a:off x="3819095" y="3330592"/>
                  <a:ext cx="0" cy="231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11" name="Group 10">
            <a:extLst>
              <a:ext uri="{FF2B5EF4-FFF2-40B4-BE49-F238E27FC236}">
                <a16:creationId xmlns:a16="http://schemas.microsoft.com/office/drawing/2014/main" id="{25BF1946-6071-4318-A19C-58659D02DEE4}"/>
              </a:ext>
            </a:extLst>
          </p:cNvPr>
          <p:cNvGrpSpPr/>
          <p:nvPr/>
        </p:nvGrpSpPr>
        <p:grpSpPr>
          <a:xfrm>
            <a:off x="3472894" y="2796652"/>
            <a:ext cx="2106853" cy="2042095"/>
            <a:chOff x="3472894" y="2796652"/>
            <a:chExt cx="2106853" cy="2042095"/>
          </a:xfrm>
        </p:grpSpPr>
        <p:sp>
          <p:nvSpPr>
            <p:cNvPr id="170" name="Rectangle 10">
              <a:extLst>
                <a:ext uri="{FF2B5EF4-FFF2-40B4-BE49-F238E27FC236}">
                  <a16:creationId xmlns:a16="http://schemas.microsoft.com/office/drawing/2014/main" id="{0100ECCA-AF6F-47D3-AAF6-EE8C00B4B1A9}"/>
                </a:ext>
              </a:extLst>
            </p:cNvPr>
            <p:cNvSpPr>
              <a:spLocks noChangeArrowheads="1"/>
            </p:cNvSpPr>
            <p:nvPr/>
          </p:nvSpPr>
          <p:spPr bwMode="auto">
            <a:xfrm>
              <a:off x="3614027" y="3558881"/>
              <a:ext cx="394495" cy="386095"/>
            </a:xfrm>
            <a:prstGeom prst="rect">
              <a:avLst/>
            </a:prstGeom>
            <a:solidFill>
              <a:srgbClr val="F63724"/>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78" name="Text Box 23">
              <a:extLst>
                <a:ext uri="{FF2B5EF4-FFF2-40B4-BE49-F238E27FC236}">
                  <a16:creationId xmlns:a16="http://schemas.microsoft.com/office/drawing/2014/main" id="{5F0C81EC-7F40-487C-B107-1E57883B8F1B}"/>
                </a:ext>
              </a:extLst>
            </p:cNvPr>
            <p:cNvSpPr txBox="1">
              <a:spLocks noChangeArrowheads="1"/>
            </p:cNvSpPr>
            <p:nvPr/>
          </p:nvSpPr>
          <p:spPr bwMode="auto">
            <a:xfrm>
              <a:off x="3472894" y="4007750"/>
              <a:ext cx="16313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48 yrs  </a:t>
              </a:r>
            </a:p>
            <a:p>
              <a:pPr>
                <a:spcBef>
                  <a:spcPts val="0"/>
                </a:spcBef>
                <a:buNone/>
              </a:pPr>
              <a:r>
                <a:rPr lang="da-DK" altLang="en-US" sz="1600" dirty="0">
                  <a:solidFill>
                    <a:srgbClr val="000000"/>
                  </a:solidFill>
                  <a:latin typeface="Arial Narrow" panose="020B0606020202030204" pitchFamily="34" charset="0"/>
                </a:rPr>
                <a:t>CHD 48 yrs   </a:t>
              </a:r>
            </a:p>
            <a:p>
              <a:pPr>
                <a:spcBef>
                  <a:spcPts val="0"/>
                </a:spcBef>
                <a:buNone/>
              </a:pPr>
              <a:r>
                <a:rPr lang="da-DK" altLang="en-US" sz="1600" dirty="0">
                  <a:solidFill>
                    <a:srgbClr val="000000"/>
                  </a:solidFill>
                  <a:latin typeface="Arial Narrow" panose="020B0606020202030204" pitchFamily="34" charset="0"/>
                </a:rPr>
                <a:t>LDL-C 8.3 mmol/L</a:t>
              </a:r>
            </a:p>
          </p:txBody>
        </p:sp>
        <p:sp>
          <p:nvSpPr>
            <p:cNvPr id="182" name="Line 29">
              <a:extLst>
                <a:ext uri="{FF2B5EF4-FFF2-40B4-BE49-F238E27FC236}">
                  <a16:creationId xmlns:a16="http://schemas.microsoft.com/office/drawing/2014/main" id="{545A0EEB-047D-4A2C-8CCB-FD63E13CCB61}"/>
                </a:ext>
              </a:extLst>
            </p:cNvPr>
            <p:cNvSpPr>
              <a:spLocks noChangeShapeType="1"/>
            </p:cNvSpPr>
            <p:nvPr/>
          </p:nvSpPr>
          <p:spPr bwMode="auto">
            <a:xfrm flipH="1">
              <a:off x="4118007" y="2796652"/>
              <a:ext cx="1461740" cy="8575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8" name="Text Box 38">
              <a:extLst>
                <a:ext uri="{FF2B5EF4-FFF2-40B4-BE49-F238E27FC236}">
                  <a16:creationId xmlns:a16="http://schemas.microsoft.com/office/drawing/2014/main" id="{578AE9D3-74FC-4A4D-954F-88BC54EBC1A4}"/>
                </a:ext>
              </a:extLst>
            </p:cNvPr>
            <p:cNvSpPr txBox="1">
              <a:spLocks noChangeArrowheads="1"/>
            </p:cNvSpPr>
            <p:nvPr/>
          </p:nvSpPr>
          <p:spPr bwMode="auto">
            <a:xfrm>
              <a:off x="3559284" y="3574678"/>
              <a:ext cx="5039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FH</a:t>
              </a:r>
            </a:p>
          </p:txBody>
        </p:sp>
      </p:grpSp>
      <p:grpSp>
        <p:nvGrpSpPr>
          <p:cNvPr id="12" name="Group 11">
            <a:extLst>
              <a:ext uri="{FF2B5EF4-FFF2-40B4-BE49-F238E27FC236}">
                <a16:creationId xmlns:a16="http://schemas.microsoft.com/office/drawing/2014/main" id="{7C2B8768-4CA1-4A3B-8F6E-24B586F3253A}"/>
              </a:ext>
            </a:extLst>
          </p:cNvPr>
          <p:cNvGrpSpPr/>
          <p:nvPr/>
        </p:nvGrpSpPr>
        <p:grpSpPr>
          <a:xfrm>
            <a:off x="2140151" y="3545483"/>
            <a:ext cx="6743575" cy="2799245"/>
            <a:chOff x="2140151" y="3545483"/>
            <a:chExt cx="6743575" cy="2799245"/>
          </a:xfrm>
        </p:grpSpPr>
        <p:sp>
          <p:nvSpPr>
            <p:cNvPr id="163" name="Line 16">
              <a:extLst>
                <a:ext uri="{FF2B5EF4-FFF2-40B4-BE49-F238E27FC236}">
                  <a16:creationId xmlns:a16="http://schemas.microsoft.com/office/drawing/2014/main" id="{FAD75F13-843D-422A-879B-0E6B9658205E}"/>
                </a:ext>
              </a:extLst>
            </p:cNvPr>
            <p:cNvSpPr>
              <a:spLocks noChangeShapeType="1"/>
            </p:cNvSpPr>
            <p:nvPr/>
          </p:nvSpPr>
          <p:spPr bwMode="auto">
            <a:xfrm>
              <a:off x="4992749" y="3783596"/>
              <a:ext cx="12165" cy="12801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Line 24">
              <a:extLst>
                <a:ext uri="{FF2B5EF4-FFF2-40B4-BE49-F238E27FC236}">
                  <a16:creationId xmlns:a16="http://schemas.microsoft.com/office/drawing/2014/main" id="{04303059-D3E0-43BB-8A5C-C214D4EC36A7}"/>
                </a:ext>
              </a:extLst>
            </p:cNvPr>
            <p:cNvSpPr>
              <a:spLocks noChangeShapeType="1"/>
            </p:cNvSpPr>
            <p:nvPr/>
          </p:nvSpPr>
          <p:spPr bwMode="auto">
            <a:xfrm>
              <a:off x="4009070" y="3778873"/>
              <a:ext cx="19707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 name="Oval 14">
              <a:extLst>
                <a:ext uri="{FF2B5EF4-FFF2-40B4-BE49-F238E27FC236}">
                  <a16:creationId xmlns:a16="http://schemas.microsoft.com/office/drawing/2014/main" id="{69577AE8-E63A-4F98-A824-DAF8695583C6}"/>
                </a:ext>
              </a:extLst>
            </p:cNvPr>
            <p:cNvSpPr>
              <a:spLocks noChangeArrowheads="1"/>
            </p:cNvSpPr>
            <p:nvPr/>
          </p:nvSpPr>
          <p:spPr bwMode="auto">
            <a:xfrm>
              <a:off x="5938147" y="3545483"/>
              <a:ext cx="472699" cy="462633"/>
            </a:xfrm>
            <a:prstGeom prst="ellipse">
              <a:avLst/>
            </a:prstGeom>
            <a:solidFill>
              <a:srgbClr val="0A5C7E"/>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79" name="Text Box 25">
              <a:extLst>
                <a:ext uri="{FF2B5EF4-FFF2-40B4-BE49-F238E27FC236}">
                  <a16:creationId xmlns:a16="http://schemas.microsoft.com/office/drawing/2014/main" id="{9E41E6E5-83A3-4948-8609-EE45630D9F44}"/>
                </a:ext>
              </a:extLst>
            </p:cNvPr>
            <p:cNvSpPr txBox="1">
              <a:spLocks noChangeArrowheads="1"/>
            </p:cNvSpPr>
            <p:nvPr/>
          </p:nvSpPr>
          <p:spPr bwMode="auto">
            <a:xfrm>
              <a:off x="5662696" y="4080307"/>
              <a:ext cx="19707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47 yrs    </a:t>
              </a:r>
            </a:p>
            <a:p>
              <a:pPr>
                <a:spcBef>
                  <a:spcPts val="0"/>
                </a:spcBef>
                <a:buNone/>
              </a:pPr>
              <a:r>
                <a:rPr lang="da-DK" altLang="en-US" sz="1600" dirty="0">
                  <a:solidFill>
                    <a:srgbClr val="000000"/>
                  </a:solidFill>
                  <a:latin typeface="Arial Narrow" panose="020B0606020202030204" pitchFamily="34" charset="0"/>
                </a:rPr>
                <a:t>No CHD      </a:t>
              </a:r>
            </a:p>
            <a:p>
              <a:pPr>
                <a:spcBef>
                  <a:spcPts val="0"/>
                </a:spcBef>
                <a:buNone/>
              </a:pPr>
              <a:r>
                <a:rPr lang="da-DK" altLang="en-US" sz="1600" dirty="0">
                  <a:solidFill>
                    <a:srgbClr val="000000"/>
                  </a:solidFill>
                  <a:latin typeface="Arial Narrow" panose="020B0606020202030204" pitchFamily="34" charset="0"/>
                </a:rPr>
                <a:t>LDL-C 2.4 mmol/L</a:t>
              </a:r>
            </a:p>
          </p:txBody>
        </p:sp>
        <p:sp>
          <p:nvSpPr>
            <p:cNvPr id="185" name="Text Box 33">
              <a:extLst>
                <a:ext uri="{FF2B5EF4-FFF2-40B4-BE49-F238E27FC236}">
                  <a16:creationId xmlns:a16="http://schemas.microsoft.com/office/drawing/2014/main" id="{A51B71C8-53D5-43CE-A07B-E8D8EE46D6D1}"/>
                </a:ext>
              </a:extLst>
            </p:cNvPr>
            <p:cNvSpPr txBox="1">
              <a:spLocks noChangeArrowheads="1"/>
            </p:cNvSpPr>
            <p:nvPr/>
          </p:nvSpPr>
          <p:spPr bwMode="auto">
            <a:xfrm>
              <a:off x="6834784" y="5759953"/>
              <a:ext cx="20489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8 yrs       </a:t>
              </a:r>
            </a:p>
            <a:p>
              <a:pPr>
                <a:spcBef>
                  <a:spcPts val="0"/>
                </a:spcBef>
                <a:buNone/>
              </a:pPr>
              <a:r>
                <a:rPr lang="da-DK" altLang="en-US" sz="1600" dirty="0">
                  <a:solidFill>
                    <a:srgbClr val="000000"/>
                  </a:solidFill>
                  <a:latin typeface="Arial Narrow" panose="020B0606020202030204" pitchFamily="34" charset="0"/>
                </a:rPr>
                <a:t>LDL-C 5.6 mmol/L</a:t>
              </a:r>
            </a:p>
          </p:txBody>
        </p:sp>
        <p:grpSp>
          <p:nvGrpSpPr>
            <p:cNvPr id="3" name="Group 2">
              <a:extLst>
                <a:ext uri="{FF2B5EF4-FFF2-40B4-BE49-F238E27FC236}">
                  <a16:creationId xmlns:a16="http://schemas.microsoft.com/office/drawing/2014/main" id="{1A616B20-3AEA-43B1-A52F-66FBCF935766}"/>
                </a:ext>
              </a:extLst>
            </p:cNvPr>
            <p:cNvGrpSpPr/>
            <p:nvPr/>
          </p:nvGrpSpPr>
          <p:grpSpPr>
            <a:xfrm>
              <a:off x="2140151" y="5072591"/>
              <a:ext cx="5331339" cy="1254066"/>
              <a:chOff x="2140151" y="5072591"/>
              <a:chExt cx="5331339" cy="1254066"/>
            </a:xfrm>
          </p:grpSpPr>
          <p:sp>
            <p:nvSpPr>
              <p:cNvPr id="162" name="Line 31">
                <a:extLst>
                  <a:ext uri="{FF2B5EF4-FFF2-40B4-BE49-F238E27FC236}">
                    <a16:creationId xmlns:a16="http://schemas.microsoft.com/office/drawing/2014/main" id="{B79C2413-8F0F-428E-8492-DD1CC3BA04CA}"/>
                  </a:ext>
                </a:extLst>
              </p:cNvPr>
              <p:cNvSpPr>
                <a:spLocks noChangeShapeType="1"/>
              </p:cNvSpPr>
              <p:nvPr/>
            </p:nvSpPr>
            <p:spPr bwMode="auto">
              <a:xfrm>
                <a:off x="2822156" y="5074671"/>
                <a:ext cx="43898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8" name="Rectangle 8">
                <a:extLst>
                  <a:ext uri="{FF2B5EF4-FFF2-40B4-BE49-F238E27FC236}">
                    <a16:creationId xmlns:a16="http://schemas.microsoft.com/office/drawing/2014/main" id="{1D03BC9C-E38D-473B-B7A8-C2A590A49FFF}"/>
                  </a:ext>
                </a:extLst>
              </p:cNvPr>
              <p:cNvSpPr>
                <a:spLocks noChangeArrowheads="1"/>
              </p:cNvSpPr>
              <p:nvPr/>
            </p:nvSpPr>
            <p:spPr bwMode="auto">
              <a:xfrm>
                <a:off x="2637347" y="5296153"/>
                <a:ext cx="394495" cy="386095"/>
              </a:xfrm>
              <a:prstGeom prst="rect">
                <a:avLst/>
              </a:prstGeom>
              <a:solidFill>
                <a:srgbClr val="0A5C7E"/>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84" name="Text Box 32">
                <a:extLst>
                  <a:ext uri="{FF2B5EF4-FFF2-40B4-BE49-F238E27FC236}">
                    <a16:creationId xmlns:a16="http://schemas.microsoft.com/office/drawing/2014/main" id="{8394CA9B-FC62-4991-AE1D-953DA1C95036}"/>
                  </a:ext>
                </a:extLst>
              </p:cNvPr>
              <p:cNvSpPr txBox="1">
                <a:spLocks noChangeArrowheads="1"/>
              </p:cNvSpPr>
              <p:nvPr/>
            </p:nvSpPr>
            <p:spPr bwMode="auto">
              <a:xfrm>
                <a:off x="2140151" y="5702722"/>
                <a:ext cx="1661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18 yrs       </a:t>
                </a:r>
              </a:p>
              <a:p>
                <a:pPr>
                  <a:spcBef>
                    <a:spcPts val="0"/>
                  </a:spcBef>
                  <a:buNone/>
                </a:pPr>
                <a:r>
                  <a:rPr lang="da-DK" altLang="en-US" sz="1600" dirty="0">
                    <a:solidFill>
                      <a:srgbClr val="000000"/>
                    </a:solidFill>
                    <a:latin typeface="Arial Narrow" panose="020B0606020202030204" pitchFamily="34" charset="0"/>
                  </a:rPr>
                  <a:t>LDL-C 2.2 mmol/L</a:t>
                </a:r>
              </a:p>
            </p:txBody>
          </p:sp>
          <p:sp>
            <p:nvSpPr>
              <p:cNvPr id="186" name="Text Box 34">
                <a:extLst>
                  <a:ext uri="{FF2B5EF4-FFF2-40B4-BE49-F238E27FC236}">
                    <a16:creationId xmlns:a16="http://schemas.microsoft.com/office/drawing/2014/main" id="{B3967FC5-DF91-4164-980B-86E8B5CE6117}"/>
                  </a:ext>
                </a:extLst>
              </p:cNvPr>
              <p:cNvSpPr txBox="1">
                <a:spLocks noChangeArrowheads="1"/>
              </p:cNvSpPr>
              <p:nvPr/>
            </p:nvSpPr>
            <p:spPr bwMode="auto">
              <a:xfrm>
                <a:off x="4555029" y="5741882"/>
                <a:ext cx="20489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ts val="0"/>
                  </a:spcBef>
                  <a:buNone/>
                </a:pPr>
                <a:r>
                  <a:rPr lang="da-DK" altLang="en-US" sz="1600" dirty="0">
                    <a:solidFill>
                      <a:srgbClr val="000000"/>
                    </a:solidFill>
                    <a:latin typeface="Arial Narrow" panose="020B0606020202030204" pitchFamily="34" charset="0"/>
                  </a:rPr>
                  <a:t>Age 15 yrs      </a:t>
                </a:r>
              </a:p>
              <a:p>
                <a:pPr>
                  <a:spcBef>
                    <a:spcPts val="0"/>
                  </a:spcBef>
                  <a:buNone/>
                </a:pPr>
                <a:r>
                  <a:rPr lang="da-DK" altLang="en-US" sz="1600" dirty="0">
                    <a:solidFill>
                      <a:srgbClr val="000000"/>
                    </a:solidFill>
                    <a:latin typeface="Arial Narrow" panose="020B0606020202030204" pitchFamily="34" charset="0"/>
                  </a:rPr>
                  <a:t>LDL-C 6.1 mmol/L</a:t>
                </a:r>
              </a:p>
            </p:txBody>
          </p:sp>
          <p:sp>
            <p:nvSpPr>
              <p:cNvPr id="193" name="Line 46">
                <a:extLst>
                  <a:ext uri="{FF2B5EF4-FFF2-40B4-BE49-F238E27FC236}">
                    <a16:creationId xmlns:a16="http://schemas.microsoft.com/office/drawing/2014/main" id="{DB6E9CB4-F2F9-411D-8F00-5FB034A84E1F}"/>
                  </a:ext>
                </a:extLst>
              </p:cNvPr>
              <p:cNvSpPr>
                <a:spLocks noChangeShapeType="1"/>
              </p:cNvSpPr>
              <p:nvPr/>
            </p:nvSpPr>
            <p:spPr bwMode="auto">
              <a:xfrm>
                <a:off x="7204455" y="5084499"/>
                <a:ext cx="0" cy="231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Line 47">
                <a:extLst>
                  <a:ext uri="{FF2B5EF4-FFF2-40B4-BE49-F238E27FC236}">
                    <a16:creationId xmlns:a16="http://schemas.microsoft.com/office/drawing/2014/main" id="{657E38E7-9009-4E5B-AA3D-16FA71502F0F}"/>
                  </a:ext>
                </a:extLst>
              </p:cNvPr>
              <p:cNvSpPr>
                <a:spLocks noChangeShapeType="1"/>
              </p:cNvSpPr>
              <p:nvPr/>
            </p:nvSpPr>
            <p:spPr bwMode="auto">
              <a:xfrm>
                <a:off x="2831988" y="5072591"/>
                <a:ext cx="0" cy="231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9" name="Oval 3">
                <a:extLst>
                  <a:ext uri="{FF2B5EF4-FFF2-40B4-BE49-F238E27FC236}">
                    <a16:creationId xmlns:a16="http://schemas.microsoft.com/office/drawing/2014/main" id="{43754662-3952-4199-89D1-0805281A6B37}"/>
                  </a:ext>
                </a:extLst>
              </p:cNvPr>
              <p:cNvSpPr>
                <a:spLocks noChangeArrowheads="1"/>
              </p:cNvSpPr>
              <p:nvPr/>
            </p:nvSpPr>
            <p:spPr bwMode="auto">
              <a:xfrm>
                <a:off x="6984934" y="5302753"/>
                <a:ext cx="457200" cy="457200"/>
              </a:xfrm>
              <a:prstGeom prst="ellipse">
                <a:avLst/>
              </a:prstGeom>
              <a:solidFill>
                <a:srgbClr val="F63724"/>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270" name="Text Box 38">
                <a:extLst>
                  <a:ext uri="{FF2B5EF4-FFF2-40B4-BE49-F238E27FC236}">
                    <a16:creationId xmlns:a16="http://schemas.microsoft.com/office/drawing/2014/main" id="{3FFE7804-E1F0-46A4-99A4-9F4E9DB7DB14}"/>
                  </a:ext>
                </a:extLst>
              </p:cNvPr>
              <p:cNvSpPr txBox="1">
                <a:spLocks noChangeArrowheads="1"/>
              </p:cNvSpPr>
              <p:nvPr/>
            </p:nvSpPr>
            <p:spPr bwMode="auto">
              <a:xfrm>
                <a:off x="6967510" y="5332580"/>
                <a:ext cx="5039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FH</a:t>
                </a:r>
              </a:p>
            </p:txBody>
          </p:sp>
          <p:sp>
            <p:nvSpPr>
              <p:cNvPr id="271" name="Rectangle 10">
                <a:extLst>
                  <a:ext uri="{FF2B5EF4-FFF2-40B4-BE49-F238E27FC236}">
                    <a16:creationId xmlns:a16="http://schemas.microsoft.com/office/drawing/2014/main" id="{5CFCD195-DDA7-41D7-8540-D678D4DD2E62}"/>
                  </a:ext>
                </a:extLst>
              </p:cNvPr>
              <p:cNvSpPr>
                <a:spLocks noChangeArrowheads="1"/>
              </p:cNvSpPr>
              <p:nvPr/>
            </p:nvSpPr>
            <p:spPr bwMode="auto">
              <a:xfrm>
                <a:off x="4805334" y="5308186"/>
                <a:ext cx="394495" cy="386095"/>
              </a:xfrm>
              <a:prstGeom prst="rect">
                <a:avLst/>
              </a:prstGeom>
              <a:solidFill>
                <a:srgbClr val="F63724"/>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272" name="Text Box 38">
                <a:extLst>
                  <a:ext uri="{FF2B5EF4-FFF2-40B4-BE49-F238E27FC236}">
                    <a16:creationId xmlns:a16="http://schemas.microsoft.com/office/drawing/2014/main" id="{7DB290AF-4884-42BE-B6FC-B7E0E29E5672}"/>
                  </a:ext>
                </a:extLst>
              </p:cNvPr>
              <p:cNvSpPr txBox="1">
                <a:spLocks noChangeArrowheads="1"/>
              </p:cNvSpPr>
              <p:nvPr/>
            </p:nvSpPr>
            <p:spPr bwMode="auto">
              <a:xfrm>
                <a:off x="4750591" y="5323983"/>
                <a:ext cx="5039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da-DK" altLang="en-US" sz="1800" b="1" dirty="0">
                    <a:solidFill>
                      <a:srgbClr val="000000"/>
                    </a:solidFill>
                    <a:latin typeface="Arial Narrow" panose="020B0606020202030204" pitchFamily="34" charset="0"/>
                  </a:rPr>
                  <a:t>FH</a:t>
                </a:r>
              </a:p>
            </p:txBody>
          </p:sp>
          <p:sp>
            <p:nvSpPr>
              <p:cNvPr id="273" name="Line 47">
                <a:extLst>
                  <a:ext uri="{FF2B5EF4-FFF2-40B4-BE49-F238E27FC236}">
                    <a16:creationId xmlns:a16="http://schemas.microsoft.com/office/drawing/2014/main" id="{61D29A63-4711-4E20-9569-8CDD5E1AA7BC}"/>
                  </a:ext>
                </a:extLst>
              </p:cNvPr>
              <p:cNvSpPr>
                <a:spLocks noChangeShapeType="1"/>
              </p:cNvSpPr>
              <p:nvPr/>
            </p:nvSpPr>
            <p:spPr bwMode="auto">
              <a:xfrm>
                <a:off x="5000002" y="5077508"/>
                <a:ext cx="0" cy="23131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9" name="Rectangle 18">
            <a:extLst>
              <a:ext uri="{FF2B5EF4-FFF2-40B4-BE49-F238E27FC236}">
                <a16:creationId xmlns:a16="http://schemas.microsoft.com/office/drawing/2014/main" id="{CB08EB1E-B759-495F-8E29-836BED9C7721}"/>
              </a:ext>
            </a:extLst>
          </p:cNvPr>
          <p:cNvSpPr/>
          <p:nvPr/>
        </p:nvSpPr>
        <p:spPr>
          <a:xfrm>
            <a:off x="191425" y="2333580"/>
            <a:ext cx="8727207" cy="2251005"/>
          </a:xfrm>
          <a:prstGeom prst="rect">
            <a:avLst/>
          </a:prstGeom>
          <a:solidFill>
            <a:srgbClr val="0A5C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latin typeface="Arial Narrow" panose="020B0606020202030204" pitchFamily="34" charset="0"/>
              </a:rPr>
              <a:t>Importance of cascade screening</a:t>
            </a:r>
          </a:p>
          <a:p>
            <a:pPr algn="ctr"/>
            <a:endParaRPr lang="en-CA" dirty="0">
              <a:latin typeface="Arial Narrow" panose="020B0606020202030204" pitchFamily="34" charset="0"/>
            </a:endParaRPr>
          </a:p>
          <a:p>
            <a:pPr marL="800100" lvl="1" indent="-342900">
              <a:buFont typeface="+mj-lt"/>
              <a:buAutoNum type="arabicPeriod"/>
            </a:pPr>
            <a:r>
              <a:rPr lang="en-CA" dirty="0">
                <a:latin typeface="Arial Narrow" panose="020B0606020202030204" pitchFamily="34" charset="0"/>
              </a:rPr>
              <a:t>Half of 1</a:t>
            </a:r>
            <a:r>
              <a:rPr lang="en-CA" baseline="30000" dirty="0">
                <a:latin typeface="Arial Narrow" panose="020B0606020202030204" pitchFamily="34" charset="0"/>
              </a:rPr>
              <a:t>st</a:t>
            </a:r>
            <a:r>
              <a:rPr lang="en-CA" dirty="0">
                <a:latin typeface="Arial Narrow" panose="020B0606020202030204" pitchFamily="34" charset="0"/>
              </a:rPr>
              <a:t> degree relatives share the same genetic defect</a:t>
            </a:r>
          </a:p>
          <a:p>
            <a:pPr marL="800100" lvl="1" indent="-342900">
              <a:buFont typeface="+mj-lt"/>
              <a:buAutoNum type="arabicPeriod"/>
            </a:pPr>
            <a:r>
              <a:rPr lang="en-CA" dirty="0">
                <a:latin typeface="Arial Narrow" panose="020B0606020202030204" pitchFamily="34" charset="0"/>
              </a:rPr>
              <a:t>Cascade screening is the most effective way to detect FH</a:t>
            </a:r>
          </a:p>
          <a:p>
            <a:pPr marL="800100" lvl="1" indent="-342900">
              <a:buFont typeface="+mj-lt"/>
              <a:buAutoNum type="arabicPeriod"/>
            </a:pPr>
            <a:r>
              <a:rPr lang="en-CA" dirty="0">
                <a:latin typeface="Arial Narrow" panose="020B0606020202030204" pitchFamily="34" charset="0"/>
              </a:rPr>
              <a:t>The starting point is a patient with FH and examination of his siblings, parents and children</a:t>
            </a:r>
          </a:p>
          <a:p>
            <a:pPr marL="800100" lvl="1" indent="-342900">
              <a:buFont typeface="+mj-lt"/>
              <a:buAutoNum type="arabicPeriod"/>
            </a:pPr>
            <a:r>
              <a:rPr lang="en-CA" dirty="0">
                <a:latin typeface="Arial Narrow" panose="020B0606020202030204" pitchFamily="34" charset="0"/>
              </a:rPr>
              <a:t>If a new case is identified, 1</a:t>
            </a:r>
            <a:r>
              <a:rPr lang="en-CA" baseline="30000" dirty="0">
                <a:latin typeface="Arial Narrow" panose="020B0606020202030204" pitchFamily="34" charset="0"/>
              </a:rPr>
              <a:t>st</a:t>
            </a:r>
            <a:r>
              <a:rPr lang="en-CA" dirty="0">
                <a:latin typeface="Arial Narrow" panose="020B0606020202030204" pitchFamily="34" charset="0"/>
              </a:rPr>
              <a:t> degree parents, siblings and children should be tested</a:t>
            </a:r>
            <a:endParaRPr lang="en-US" dirty="0">
              <a:latin typeface="Arial Narrow" panose="020B0606020202030204" pitchFamily="34" charset="0"/>
            </a:endParaRPr>
          </a:p>
        </p:txBody>
      </p:sp>
    </p:spTree>
    <p:extLst>
      <p:ext uri="{BB962C8B-B14F-4D97-AF65-F5344CB8AC3E}">
        <p14:creationId xmlns:p14="http://schemas.microsoft.com/office/powerpoint/2010/main" val="391445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anose="020B0604020202020204" pitchFamily="34" charset="0"/>
            </a:endParaRPr>
          </a:p>
        </p:txBody>
      </p:sp>
      <p:sp>
        <p:nvSpPr>
          <p:cNvPr id="53" name="Rectangle 52"/>
          <p:cNvSpPr/>
          <p:nvPr/>
        </p:nvSpPr>
        <p:spPr>
          <a:xfrm>
            <a:off x="-18797" y="0"/>
            <a:ext cx="9162797" cy="1280160"/>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4783" y="308090"/>
            <a:ext cx="9038620" cy="707886"/>
          </a:xfrm>
          <a:prstGeom prst="rect">
            <a:avLst/>
          </a:prstGeom>
        </p:spPr>
        <p:txBody>
          <a:bodyPr wrap="square">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Summary</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9" name="Content Placeholder 2">
            <a:extLst>
              <a:ext uri="{FF2B5EF4-FFF2-40B4-BE49-F238E27FC236}">
                <a16:creationId xmlns:a16="http://schemas.microsoft.com/office/drawing/2014/main" id="{B02F30AF-98BB-490A-9BED-AABB89170A6D}"/>
              </a:ext>
            </a:extLst>
          </p:cNvPr>
          <p:cNvSpPr txBox="1">
            <a:spLocks/>
          </p:cNvSpPr>
          <p:nvPr/>
        </p:nvSpPr>
        <p:spPr>
          <a:xfrm>
            <a:off x="314129" y="1496123"/>
            <a:ext cx="8496944" cy="4637043"/>
          </a:xfrm>
          <a:prstGeom prst="rect">
            <a:avLst/>
          </a:prstGeom>
        </p:spPr>
        <p:txBody>
          <a:bodyPr vert="horz" lIns="91440" tIns="45720" rIns="91440" bIns="45720" rtlCol="0">
            <a:no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
                <a:srgbClr val="0A5C7E"/>
              </a:buClr>
              <a:buFont typeface="Wingdings" panose="05000000000000000000" pitchFamily="2" charset="2"/>
              <a:buChar char="§"/>
              <a:defRPr/>
            </a:pPr>
            <a:r>
              <a:rPr lang="en-CA" dirty="0">
                <a:solidFill>
                  <a:sysClr val="windowText" lastClr="000000"/>
                </a:solidFill>
              </a:rPr>
              <a:t>Most FH cases are unrecognized</a:t>
            </a:r>
          </a:p>
          <a:p>
            <a:pPr marL="0" lvl="0" indent="0">
              <a:buClr>
                <a:srgbClr val="0A5C7E"/>
              </a:buClr>
              <a:buNone/>
              <a:defRPr/>
            </a:pPr>
            <a:endParaRPr lang="en-CA" sz="2400" dirty="0">
              <a:solidFill>
                <a:sysClr val="windowText" lastClr="000000"/>
              </a:solidFill>
            </a:endParaRPr>
          </a:p>
          <a:p>
            <a:pPr lvl="0">
              <a:buClr>
                <a:srgbClr val="0A5C7E"/>
              </a:buClr>
              <a:buFont typeface="Wingdings" panose="05000000000000000000" pitchFamily="2" charset="2"/>
              <a:buChar char="§"/>
              <a:defRPr/>
            </a:pPr>
            <a:r>
              <a:rPr lang="en-CA" dirty="0">
                <a:solidFill>
                  <a:sysClr val="windowText" lastClr="000000"/>
                </a:solidFill>
              </a:rPr>
              <a:t>A systematic approach should be used to detect the FH patient</a:t>
            </a:r>
          </a:p>
          <a:p>
            <a:pPr marL="0" lvl="0" indent="0">
              <a:buClr>
                <a:srgbClr val="0A5C7E"/>
              </a:buClr>
              <a:buNone/>
              <a:defRPr/>
            </a:pPr>
            <a:endParaRPr lang="en-CA" sz="2400" dirty="0">
              <a:solidFill>
                <a:sysClr val="windowText" lastClr="000000"/>
              </a:solidFill>
            </a:endParaRPr>
          </a:p>
          <a:p>
            <a:pPr lvl="0">
              <a:buClr>
                <a:srgbClr val="0A5C7E"/>
              </a:buClr>
              <a:buFont typeface="Wingdings" panose="05000000000000000000" pitchFamily="2" charset="2"/>
              <a:buChar char="§"/>
              <a:defRPr/>
            </a:pPr>
            <a:r>
              <a:rPr lang="en-CA" dirty="0">
                <a:solidFill>
                  <a:sysClr val="windowText" lastClr="000000"/>
                </a:solidFill>
              </a:rPr>
              <a:t>A robust lipid lowering treatment plan is required, including the addition of a PCSK9 inhibitor, to achieve the LDL-C target in this population </a:t>
            </a:r>
            <a:endParaRPr kumimoji="0" lang="en-CA" sz="32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257219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0"/>
            <a:ext cx="9157648" cy="94297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B5E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rPr>
              <a:t>Case 4</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2800" b="1" dirty="0">
                <a:solidFill>
                  <a:prstClr val="white"/>
                </a:solidFill>
                <a:latin typeface="Arial Narrow" panose="020B0606020202030204" pitchFamily="34" charset="0"/>
              </a:rPr>
              <a:t>I</a:t>
            </a:r>
            <a:r>
              <a:rPr lang="en-US" sz="2800" b="1" dirty="0" err="1">
                <a:solidFill>
                  <a:prstClr val="white"/>
                </a:solidFill>
                <a:latin typeface="Arial Narrow" panose="020B0606020202030204" pitchFamily="34" charset="0"/>
              </a:rPr>
              <a:t>nitial</a:t>
            </a:r>
            <a:r>
              <a:rPr lang="en-US" sz="2800" b="1" dirty="0">
                <a:solidFill>
                  <a:prstClr val="white"/>
                </a:solidFill>
                <a:latin typeface="Arial Narrow" panose="020B0606020202030204" pitchFamily="34" charset="0"/>
              </a:rPr>
              <a:t> Visit </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ndParaRP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gradFill flip="none" rotWithShape="1">
            <a:gsLst>
              <a:gs pos="0">
                <a:srgbClr val="0B5E81">
                  <a:shade val="30000"/>
                  <a:satMod val="115000"/>
                </a:srgbClr>
              </a:gs>
              <a:gs pos="50000">
                <a:srgbClr val="0B5E81">
                  <a:shade val="67500"/>
                  <a:satMod val="115000"/>
                </a:srgbClr>
              </a:gs>
              <a:gs pos="100000">
                <a:srgbClr val="0B5E8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id="{BF1912BF-59B5-4DA6-9294-818DD7192470}"/>
              </a:ext>
            </a:extLst>
          </p:cNvPr>
          <p:cNvSpPr txBox="1"/>
          <p:nvPr/>
        </p:nvSpPr>
        <p:spPr>
          <a:xfrm>
            <a:off x="1199971" y="1689981"/>
            <a:ext cx="2761130" cy="861774"/>
          </a:xfrm>
          <a:prstGeom prst="rect">
            <a:avLst/>
          </a:prstGeom>
          <a:noFill/>
        </p:spPr>
        <p:txBody>
          <a:bodyPr wrap="square" rtlCol="0">
            <a:spAutoFit/>
          </a:bodyPr>
          <a:lstStyle/>
          <a:p>
            <a:pPr algn="ctr"/>
            <a:r>
              <a:rPr lang="en-US" sz="3200" dirty="0">
                <a:ln w="0"/>
                <a:effectLst>
                  <a:outerShdw blurRad="38100" dist="19050" dir="2700000" algn="tl" rotWithShape="0">
                    <a:schemeClr val="dk1">
                      <a:alpha val="40000"/>
                    </a:schemeClr>
                  </a:outerShdw>
                </a:effectLst>
                <a:latin typeface="Arial Narrow" panose="020B0606020202030204" pitchFamily="34" charset="0"/>
              </a:rPr>
              <a:t>Jack</a:t>
            </a:r>
          </a:p>
          <a:p>
            <a:pPr algn="ctr"/>
            <a:r>
              <a:rPr lang="en-CA" dirty="0">
                <a:ln w="0"/>
                <a:effectLst>
                  <a:outerShdw blurRad="38100" dist="19050" dir="2700000" algn="tl" rotWithShape="0">
                    <a:schemeClr val="dk1">
                      <a:alpha val="40000"/>
                    </a:schemeClr>
                  </a:outerShdw>
                </a:effectLst>
                <a:latin typeface="Arial Narrow" panose="020B0606020202030204" pitchFamily="34" charset="0"/>
              </a:rPr>
              <a:t>54 </a:t>
            </a:r>
            <a:r>
              <a:rPr lang="en-US" dirty="0">
                <a:ln w="0"/>
                <a:effectLst>
                  <a:outerShdw blurRad="38100" dist="19050" dir="2700000" algn="tl" rotWithShape="0">
                    <a:schemeClr val="dk1">
                      <a:alpha val="40000"/>
                    </a:schemeClr>
                  </a:outerShdw>
                </a:effectLst>
                <a:latin typeface="Arial Narrow" panose="020B0606020202030204" pitchFamily="34" charset="0"/>
              </a:rPr>
              <a:t>years old </a:t>
            </a:r>
          </a:p>
        </p:txBody>
      </p:sp>
      <p:pic>
        <p:nvPicPr>
          <p:cNvPr id="24" name="Picture 23" descr="A person wearing a white shirt&#10;&#10;Description generated with very high confidence">
            <a:extLst>
              <a:ext uri="{FF2B5EF4-FFF2-40B4-BE49-F238E27FC236}">
                <a16:creationId xmlns:a16="http://schemas.microsoft.com/office/drawing/2014/main" id="{C0A15290-335A-4543-A425-7EC560F4205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154751"/>
            <a:ext cx="3204710" cy="4272946"/>
          </a:xfrm>
          <a:prstGeom prst="rect">
            <a:avLst/>
          </a:prstGeom>
        </p:spPr>
      </p:pic>
      <p:pic>
        <p:nvPicPr>
          <p:cNvPr id="3" name="Picture 2">
            <a:extLst>
              <a:ext uri="{FF2B5EF4-FFF2-40B4-BE49-F238E27FC236}">
                <a16:creationId xmlns:a16="http://schemas.microsoft.com/office/drawing/2014/main" id="{59BFF9A6-6BC4-4A00-863F-6257F0416C6D}"/>
              </a:ext>
            </a:extLst>
          </p:cNvPr>
          <p:cNvPicPr>
            <a:picLocks noChangeAspect="1"/>
          </p:cNvPicPr>
          <p:nvPr/>
        </p:nvPicPr>
        <p:blipFill>
          <a:blip r:embed="rId6"/>
          <a:stretch>
            <a:fillRect/>
          </a:stretch>
        </p:blipFill>
        <p:spPr>
          <a:xfrm>
            <a:off x="4444724" y="3498110"/>
            <a:ext cx="4442102" cy="1875554"/>
          </a:xfrm>
          <a:prstGeom prst="rect">
            <a:avLst/>
          </a:prstGeom>
        </p:spPr>
      </p:pic>
      <p:pic>
        <p:nvPicPr>
          <p:cNvPr id="7" name="Picture 6">
            <a:extLst>
              <a:ext uri="{FF2B5EF4-FFF2-40B4-BE49-F238E27FC236}">
                <a16:creationId xmlns:a16="http://schemas.microsoft.com/office/drawing/2014/main" id="{F4B583DF-B5F6-4C8C-A5BC-BB9741DB5E02}"/>
              </a:ext>
            </a:extLst>
          </p:cNvPr>
          <p:cNvPicPr>
            <a:picLocks noChangeAspect="1"/>
          </p:cNvPicPr>
          <p:nvPr/>
        </p:nvPicPr>
        <p:blipFill>
          <a:blip r:embed="rId7"/>
          <a:stretch>
            <a:fillRect/>
          </a:stretch>
        </p:blipFill>
        <p:spPr>
          <a:xfrm>
            <a:off x="4443424" y="5377311"/>
            <a:ext cx="4442102" cy="1018307"/>
          </a:xfrm>
          <a:prstGeom prst="rect">
            <a:avLst/>
          </a:prstGeom>
        </p:spPr>
      </p:pic>
      <p:pic>
        <p:nvPicPr>
          <p:cNvPr id="6" name="Picture 5">
            <a:extLst>
              <a:ext uri="{FF2B5EF4-FFF2-40B4-BE49-F238E27FC236}">
                <a16:creationId xmlns:a16="http://schemas.microsoft.com/office/drawing/2014/main" id="{2E406232-7FAA-4F1B-9413-139F4D6A922A}"/>
              </a:ext>
            </a:extLst>
          </p:cNvPr>
          <p:cNvPicPr>
            <a:picLocks noChangeAspect="1"/>
          </p:cNvPicPr>
          <p:nvPr/>
        </p:nvPicPr>
        <p:blipFill>
          <a:blip r:embed="rId8"/>
          <a:stretch>
            <a:fillRect/>
          </a:stretch>
        </p:blipFill>
        <p:spPr>
          <a:xfrm>
            <a:off x="4443424" y="972796"/>
            <a:ext cx="4512240" cy="2500446"/>
          </a:xfrm>
          <a:prstGeom prst="rect">
            <a:avLst/>
          </a:prstGeom>
        </p:spPr>
      </p:pic>
    </p:spTree>
    <p:extLst>
      <p:ext uri="{BB962C8B-B14F-4D97-AF65-F5344CB8AC3E}">
        <p14:creationId xmlns:p14="http://schemas.microsoft.com/office/powerpoint/2010/main" val="249710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630CEB-3771-4CCB-A7E4-C4BC913ED6B9}"/>
              </a:ext>
            </a:extLst>
          </p:cNvPr>
          <p:cNvSpPr/>
          <p:nvPr/>
        </p:nvSpPr>
        <p:spPr>
          <a:xfrm>
            <a:off x="-8965" y="0"/>
            <a:ext cx="9157648" cy="1156537"/>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B5E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b="1" dirty="0">
                <a:solidFill>
                  <a:prstClr val="white"/>
                </a:solidFill>
                <a:latin typeface="Arial Narrow" panose="020B0606020202030204" pitchFamily="34" charset="0"/>
              </a:rPr>
              <a:t>Case 4</a:t>
            </a:r>
          </a:p>
          <a:p>
            <a:pPr lvl="0" algn="ctr">
              <a:defRPr/>
            </a:pPr>
            <a:r>
              <a:rPr lang="en-US" sz="3200" b="1" dirty="0">
                <a:solidFill>
                  <a:prstClr val="white"/>
                </a:solidFill>
                <a:latin typeface="Arial Narrow" panose="020B0606020202030204" pitchFamily="34" charset="0"/>
              </a:rPr>
              <a:t>Initial Visit </a:t>
            </a:r>
          </a:p>
        </p:txBody>
      </p:sp>
      <p:sp>
        <p:nvSpPr>
          <p:cNvPr id="89" name="Rectangle 88">
            <a:extLst>
              <a:ext uri="{FF2B5EF4-FFF2-40B4-BE49-F238E27FC236}">
                <a16:creationId xmlns:a16="http://schemas.microsoft.com/office/drawing/2014/main" id="{59C0A606-7AAD-4DCC-9E6A-684C43BEEBDD}"/>
              </a:ext>
            </a:extLst>
          </p:cNvPr>
          <p:cNvSpPr/>
          <p:nvPr/>
        </p:nvSpPr>
        <p:spPr>
          <a:xfrm>
            <a:off x="-8967" y="6427697"/>
            <a:ext cx="9152965" cy="431907"/>
          </a:xfrm>
          <a:prstGeom prst="rect">
            <a:avLst/>
          </a:prstGeom>
          <a:gradFill flip="none" rotWithShape="1">
            <a:gsLst>
              <a:gs pos="0">
                <a:srgbClr val="0B5E81">
                  <a:shade val="30000"/>
                  <a:satMod val="115000"/>
                </a:srgbClr>
              </a:gs>
              <a:gs pos="50000">
                <a:srgbClr val="0B5E81">
                  <a:shade val="67500"/>
                  <a:satMod val="115000"/>
                </a:srgbClr>
              </a:gs>
              <a:gs pos="100000">
                <a:srgbClr val="0B5E8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90" name="Picture 2" descr="C:\Users\goldinl.CTU\AppData\Local\Microsoft\Windows\Temporary Internet Files\Content.Outlook\OQUTX7GM\CHRC logo_HEARTicon (2).jpg">
            <a:extLst>
              <a:ext uri="{FF2B5EF4-FFF2-40B4-BE49-F238E27FC236}">
                <a16:creationId xmlns:a16="http://schemas.microsoft.com/office/drawing/2014/main" id="{DBC02BB8-1834-413B-88D4-797705FBDF27}"/>
              </a:ext>
            </a:extLst>
          </p:cNvPr>
          <p:cNvPicPr>
            <a:picLocks noChangeAspect="1" noChangeArrowheads="1"/>
          </p:cNvPicPr>
          <p:nvPr/>
        </p:nvPicPr>
        <p:blipFill>
          <a:blip r:embed="rId3" cstate="print">
            <a:clrChange>
              <a:clrFrom>
                <a:srgbClr val="FFFDFC"/>
              </a:clrFrom>
              <a:clrTo>
                <a:srgbClr val="FFFDFC">
                  <a:alpha val="0"/>
                </a:srgbClr>
              </a:clrTo>
            </a:clrChange>
            <a:biLevel thresh="25000"/>
            <a:extLst>
              <a:ext uri="{28A0092B-C50C-407E-A947-70E740481C1C}">
                <a14:useLocalDpi xmlns:a14="http://schemas.microsoft.com/office/drawing/2010/main" val="0"/>
              </a:ext>
            </a:extLst>
          </a:blip>
          <a:srcRect/>
          <a:stretch>
            <a:fillRect/>
          </a:stretch>
        </p:blipFill>
        <p:spPr bwMode="auto">
          <a:xfrm>
            <a:off x="8691727" y="6490451"/>
            <a:ext cx="263937" cy="274320"/>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TextBox 21">
            <a:extLst>
              <a:ext uri="{FF2B5EF4-FFF2-40B4-BE49-F238E27FC236}">
                <a16:creationId xmlns:a16="http://schemas.microsoft.com/office/drawing/2014/main" id="{68C743DE-067D-49DB-A06C-9EFC0506C0AC}"/>
              </a:ext>
            </a:extLst>
          </p:cNvPr>
          <p:cNvSpPr txBox="1"/>
          <p:nvPr/>
        </p:nvSpPr>
        <p:spPr>
          <a:xfrm>
            <a:off x="5104023" y="2424388"/>
            <a:ext cx="3851641" cy="830997"/>
          </a:xfrm>
          <a:prstGeom prst="rect">
            <a:avLst/>
          </a:prstGeom>
          <a:noFill/>
        </p:spPr>
        <p:txBody>
          <a:bodyPr wrap="square" rtlCol="0">
            <a:spAutoFit/>
          </a:bodyPr>
          <a:lstStyle/>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T2DM for 8 years</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Myocardial Infarction 3 years ago (DES stent)</a:t>
            </a:r>
          </a:p>
          <a:p>
            <a:pPr marL="285750" indent="-285750">
              <a:buFont typeface="Agency FB" panose="020B0503020202020204" pitchFamily="34" charset="0"/>
              <a:buChar char="•"/>
            </a:pPr>
            <a:r>
              <a:rPr lang="en-CA" sz="1600" dirty="0">
                <a:solidFill>
                  <a:schemeClr val="bg1"/>
                </a:solidFill>
                <a:latin typeface="Arial Narrow" panose="020B0606020202030204" pitchFamily="34" charset="0"/>
              </a:rPr>
              <a:t>Hypertension x 10 years</a:t>
            </a:r>
          </a:p>
        </p:txBody>
      </p:sp>
      <p:sp>
        <p:nvSpPr>
          <p:cNvPr id="13" name="Rectangle 12">
            <a:extLst>
              <a:ext uri="{FF2B5EF4-FFF2-40B4-BE49-F238E27FC236}">
                <a16:creationId xmlns:a16="http://schemas.microsoft.com/office/drawing/2014/main" id="{D4B4B9BC-B6D3-4682-B1E5-F952593AE423}"/>
              </a:ext>
            </a:extLst>
          </p:cNvPr>
          <p:cNvSpPr/>
          <p:nvPr/>
        </p:nvSpPr>
        <p:spPr>
          <a:xfrm>
            <a:off x="3741593" y="1688868"/>
            <a:ext cx="5214071" cy="446884"/>
          </a:xfrm>
          <a:prstGeom prst="rect">
            <a:avLst/>
          </a:prstGeom>
          <a:solidFill>
            <a:srgbClr val="395283">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solidFill>
                  <a:schemeClr val="tx1"/>
                </a:solidFill>
                <a:latin typeface="Arial Narrow" panose="020B0606020202030204" pitchFamily="34" charset="0"/>
              </a:rPr>
              <a:t>Cholesterol Panel</a:t>
            </a:r>
          </a:p>
        </p:txBody>
      </p:sp>
      <p:sp>
        <p:nvSpPr>
          <p:cNvPr id="14" name="Rectangle 13">
            <a:extLst>
              <a:ext uri="{FF2B5EF4-FFF2-40B4-BE49-F238E27FC236}">
                <a16:creationId xmlns:a16="http://schemas.microsoft.com/office/drawing/2014/main" id="{2D0E70A2-8F8E-4A8C-B930-C31AA2176800}"/>
              </a:ext>
            </a:extLst>
          </p:cNvPr>
          <p:cNvSpPr/>
          <p:nvPr/>
        </p:nvSpPr>
        <p:spPr>
          <a:xfrm>
            <a:off x="3741593" y="2094251"/>
            <a:ext cx="5214071" cy="1530305"/>
          </a:xfrm>
          <a:prstGeom prst="rect">
            <a:avLst/>
          </a:prstGeom>
          <a:solidFill>
            <a:srgbClr val="0A5C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3671C64-D546-45BB-8E0F-C4E0914A0F0C}"/>
              </a:ext>
            </a:extLst>
          </p:cNvPr>
          <p:cNvSpPr txBox="1"/>
          <p:nvPr/>
        </p:nvSpPr>
        <p:spPr>
          <a:xfrm>
            <a:off x="5104023" y="2189463"/>
            <a:ext cx="3851641" cy="1323439"/>
          </a:xfrm>
          <a:prstGeom prst="rect">
            <a:avLst/>
          </a:prstGeom>
          <a:noFill/>
        </p:spPr>
        <p:txBody>
          <a:bodyPr wrap="square" rtlCol="0">
            <a:spAutoFit/>
          </a:bodyPr>
          <a:lstStyle/>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TC : 11.35 mmol/L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TG : 2.20 mmol/L </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LDL-C: 8.72 mmol/L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HDL-C: 1.58 mmol/L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Non-HDL-C: 9.77 mmol/L</a:t>
            </a:r>
          </a:p>
        </p:txBody>
      </p:sp>
      <p:sp>
        <p:nvSpPr>
          <p:cNvPr id="16" name="Rectangle 15">
            <a:extLst>
              <a:ext uri="{FF2B5EF4-FFF2-40B4-BE49-F238E27FC236}">
                <a16:creationId xmlns:a16="http://schemas.microsoft.com/office/drawing/2014/main" id="{B54B0EE6-34F5-4259-9F74-EFF04E966181}"/>
              </a:ext>
            </a:extLst>
          </p:cNvPr>
          <p:cNvSpPr/>
          <p:nvPr/>
        </p:nvSpPr>
        <p:spPr>
          <a:xfrm>
            <a:off x="3924793" y="2237298"/>
            <a:ext cx="1039860" cy="1247030"/>
          </a:xfrm>
          <a:prstGeom prst="rect">
            <a:avLst/>
          </a:prstGeom>
          <a:solidFill>
            <a:schemeClr val="bg1">
              <a:lumMod val="95000"/>
            </a:schemeClr>
          </a:solidFill>
          <a:ln>
            <a:noFill/>
          </a:ln>
          <a:effectLst>
            <a:innerShdw blurRad="63500" dist="38100" dir="189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itchFamily="34" charset="0"/>
              <a:cs typeface="Arial" pitchFamily="34" charset="0"/>
            </a:endParaRPr>
          </a:p>
        </p:txBody>
      </p:sp>
      <p:sp>
        <p:nvSpPr>
          <p:cNvPr id="25" name="Rectangle 24">
            <a:extLst>
              <a:ext uri="{FF2B5EF4-FFF2-40B4-BE49-F238E27FC236}">
                <a16:creationId xmlns:a16="http://schemas.microsoft.com/office/drawing/2014/main" id="{E0E423A5-E7D8-44F7-8DD0-08C1FB7F6A92}"/>
              </a:ext>
            </a:extLst>
          </p:cNvPr>
          <p:cNvSpPr/>
          <p:nvPr/>
        </p:nvSpPr>
        <p:spPr>
          <a:xfrm>
            <a:off x="3741593" y="3912844"/>
            <a:ext cx="5214071" cy="446884"/>
          </a:xfrm>
          <a:prstGeom prst="rect">
            <a:avLst/>
          </a:prstGeom>
          <a:solidFill>
            <a:srgbClr val="395283">
              <a:alpha val="3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solidFill>
                  <a:schemeClr val="tx1"/>
                </a:solidFill>
                <a:latin typeface="Arial Narrow" panose="020B0606020202030204" pitchFamily="34" charset="0"/>
              </a:rPr>
              <a:t>Other Lab Values</a:t>
            </a:r>
          </a:p>
        </p:txBody>
      </p:sp>
      <p:sp>
        <p:nvSpPr>
          <p:cNvPr id="26" name="Rectangle 25">
            <a:extLst>
              <a:ext uri="{FF2B5EF4-FFF2-40B4-BE49-F238E27FC236}">
                <a16:creationId xmlns:a16="http://schemas.microsoft.com/office/drawing/2014/main" id="{1CA30E4A-05AB-436B-871F-91C46D97931B}"/>
              </a:ext>
            </a:extLst>
          </p:cNvPr>
          <p:cNvSpPr/>
          <p:nvPr/>
        </p:nvSpPr>
        <p:spPr>
          <a:xfrm>
            <a:off x="3741593" y="4318227"/>
            <a:ext cx="5214071" cy="1530305"/>
          </a:xfrm>
          <a:prstGeom prst="rect">
            <a:avLst/>
          </a:prstGeom>
          <a:solidFill>
            <a:srgbClr val="0A5C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869F0EC-6F6B-4017-8251-24FD0A1B4BC6}"/>
              </a:ext>
            </a:extLst>
          </p:cNvPr>
          <p:cNvSpPr txBox="1"/>
          <p:nvPr/>
        </p:nvSpPr>
        <p:spPr>
          <a:xfrm>
            <a:off x="5104023" y="4434705"/>
            <a:ext cx="3851641" cy="1323439"/>
          </a:xfrm>
          <a:prstGeom prst="rect">
            <a:avLst/>
          </a:prstGeom>
          <a:noFill/>
        </p:spPr>
        <p:txBody>
          <a:bodyPr wrap="square" rtlCol="0">
            <a:spAutoFit/>
          </a:bodyPr>
          <a:lstStyle/>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LFT: Normal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Creatinine: 82 </a:t>
            </a:r>
            <a:r>
              <a:rPr lang="en-US" sz="1600" dirty="0" err="1">
                <a:solidFill>
                  <a:schemeClr val="bg1"/>
                </a:solidFill>
                <a:latin typeface="Arial Narrow" panose="020B0606020202030204" pitchFamily="34" charset="0"/>
              </a:rPr>
              <a:t>umol</a:t>
            </a:r>
            <a:r>
              <a:rPr lang="en-US" sz="1600" dirty="0">
                <a:solidFill>
                  <a:schemeClr val="bg1"/>
                </a:solidFill>
                <a:latin typeface="Arial Narrow" panose="020B0606020202030204" pitchFamily="34" charset="0"/>
              </a:rPr>
              <a:t>/L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TSH: 2.4 </a:t>
            </a:r>
            <a:r>
              <a:rPr lang="en-US" sz="1600" dirty="0" err="1">
                <a:solidFill>
                  <a:schemeClr val="bg1"/>
                </a:solidFill>
                <a:latin typeface="Arial Narrow" panose="020B0606020202030204" pitchFamily="34" charset="0"/>
              </a:rPr>
              <a:t>mUI</a:t>
            </a:r>
            <a:r>
              <a:rPr lang="en-US" sz="1600" dirty="0">
                <a:solidFill>
                  <a:schemeClr val="bg1"/>
                </a:solidFill>
                <a:latin typeface="Arial Narrow" panose="020B0606020202030204" pitchFamily="34" charset="0"/>
              </a:rPr>
              <a:t>/L</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A1C: 5.3%</a:t>
            </a:r>
          </a:p>
          <a:p>
            <a:pPr marL="285750" indent="-285750">
              <a:buFont typeface="Agency FB" panose="020B0503020202020204" pitchFamily="34" charset="0"/>
              <a:buChar char="•"/>
            </a:pPr>
            <a:r>
              <a:rPr lang="en-US" sz="1600" dirty="0">
                <a:solidFill>
                  <a:schemeClr val="bg1"/>
                </a:solidFill>
                <a:latin typeface="Arial Narrow" panose="020B0606020202030204" pitchFamily="34" charset="0"/>
              </a:rPr>
              <a:t>No proteinuria</a:t>
            </a:r>
          </a:p>
        </p:txBody>
      </p:sp>
      <p:sp>
        <p:nvSpPr>
          <p:cNvPr id="28" name="Rectangle 27">
            <a:extLst>
              <a:ext uri="{FF2B5EF4-FFF2-40B4-BE49-F238E27FC236}">
                <a16:creationId xmlns:a16="http://schemas.microsoft.com/office/drawing/2014/main" id="{A7839168-92CC-4316-B060-FED9921DDA31}"/>
              </a:ext>
            </a:extLst>
          </p:cNvPr>
          <p:cNvSpPr/>
          <p:nvPr/>
        </p:nvSpPr>
        <p:spPr>
          <a:xfrm>
            <a:off x="3924793" y="4468583"/>
            <a:ext cx="1039860" cy="1286364"/>
          </a:xfrm>
          <a:prstGeom prst="rect">
            <a:avLst/>
          </a:prstGeom>
          <a:solidFill>
            <a:schemeClr val="bg1">
              <a:lumMod val="95000"/>
            </a:schemeClr>
          </a:solidFill>
          <a:ln>
            <a:noFill/>
          </a:ln>
          <a:effectLst>
            <a:innerShdw blurRad="63500" dist="38100" dir="189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latin typeface="Arial" pitchFamily="34" charset="0"/>
              <a:cs typeface="Arial" pitchFamily="34" charset="0"/>
            </a:endParaRPr>
          </a:p>
        </p:txBody>
      </p:sp>
      <p:pic>
        <p:nvPicPr>
          <p:cNvPr id="30" name="Picture 29" descr="A close up of a logo&#10;&#10;Description generated with high confidence">
            <a:extLst>
              <a:ext uri="{FF2B5EF4-FFF2-40B4-BE49-F238E27FC236}">
                <a16:creationId xmlns:a16="http://schemas.microsoft.com/office/drawing/2014/main" id="{91E1DF6A-9785-416D-BA44-7EE36229EC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9492" y="4740157"/>
            <a:ext cx="743215" cy="743215"/>
          </a:xfrm>
          <a:prstGeom prst="rect">
            <a:avLst/>
          </a:prstGeom>
        </p:spPr>
      </p:pic>
      <p:sp>
        <p:nvSpPr>
          <p:cNvPr id="18" name="TextBox 17">
            <a:extLst>
              <a:ext uri="{FF2B5EF4-FFF2-40B4-BE49-F238E27FC236}">
                <a16:creationId xmlns:a16="http://schemas.microsoft.com/office/drawing/2014/main" id="{A030310D-AA16-46D2-8442-924652AEB59C}"/>
              </a:ext>
            </a:extLst>
          </p:cNvPr>
          <p:cNvSpPr txBox="1"/>
          <p:nvPr/>
        </p:nvSpPr>
        <p:spPr>
          <a:xfrm>
            <a:off x="1199971" y="1689981"/>
            <a:ext cx="2761130" cy="861774"/>
          </a:xfrm>
          <a:prstGeom prst="rect">
            <a:avLst/>
          </a:prstGeom>
          <a:noFill/>
        </p:spPr>
        <p:txBody>
          <a:bodyPr wrap="square" rtlCol="0">
            <a:spAutoFit/>
          </a:bodyPr>
          <a:lstStyle/>
          <a:p>
            <a:pPr algn="ctr"/>
            <a:r>
              <a:rPr lang="en-US" sz="3200" dirty="0">
                <a:ln w="0"/>
                <a:effectLst>
                  <a:outerShdw blurRad="38100" dist="19050" dir="2700000" algn="tl" rotWithShape="0">
                    <a:schemeClr val="dk1">
                      <a:alpha val="40000"/>
                    </a:schemeClr>
                  </a:outerShdw>
                </a:effectLst>
                <a:latin typeface="Arial Narrow" panose="020B0606020202030204" pitchFamily="34" charset="0"/>
              </a:rPr>
              <a:t>Jack</a:t>
            </a:r>
          </a:p>
          <a:p>
            <a:pPr algn="ctr"/>
            <a:r>
              <a:rPr lang="en-CA" dirty="0">
                <a:ln w="0"/>
                <a:effectLst>
                  <a:outerShdw blurRad="38100" dist="19050" dir="2700000" algn="tl" rotWithShape="0">
                    <a:schemeClr val="dk1">
                      <a:alpha val="40000"/>
                    </a:schemeClr>
                  </a:outerShdw>
                </a:effectLst>
                <a:latin typeface="Arial Narrow" panose="020B0606020202030204" pitchFamily="34" charset="0"/>
              </a:rPr>
              <a:t>54 </a:t>
            </a:r>
            <a:r>
              <a:rPr lang="en-US" dirty="0">
                <a:ln w="0"/>
                <a:effectLst>
                  <a:outerShdw blurRad="38100" dist="19050" dir="2700000" algn="tl" rotWithShape="0">
                    <a:schemeClr val="dk1">
                      <a:alpha val="40000"/>
                    </a:schemeClr>
                  </a:outerShdw>
                </a:effectLst>
                <a:latin typeface="Arial Narrow" panose="020B0606020202030204" pitchFamily="34" charset="0"/>
              </a:rPr>
              <a:t>years old </a:t>
            </a:r>
          </a:p>
        </p:txBody>
      </p:sp>
      <p:pic>
        <p:nvPicPr>
          <p:cNvPr id="19" name="Picture 18" descr="A person wearing a white shirt&#10;&#10;Description generated with very high confidence">
            <a:extLst>
              <a:ext uri="{FF2B5EF4-FFF2-40B4-BE49-F238E27FC236}">
                <a16:creationId xmlns:a16="http://schemas.microsoft.com/office/drawing/2014/main" id="{6613E6AA-614E-4B23-9A30-71937A11609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882" b="99596" l="9919" r="89919">
                        <a14:foregroundMark x1="25175" y1="90700" x2="29272" y2="96927"/>
                        <a14:foregroundMark x1="29272" y1="96927" x2="38652" y2="97372"/>
                        <a14:foregroundMark x1="38652" y1="97372" x2="42480" y2="90902"/>
                        <a14:foregroundMark x1="42480" y1="90902" x2="45553" y2="97857"/>
                        <a14:foregroundMark x1="45553" y1="97857" x2="55957" y2="94865"/>
                        <a14:foregroundMark x1="55957" y1="94865" x2="63235" y2="99596"/>
                        <a14:foregroundMark x1="63235" y1="99596" x2="65876" y2="89365"/>
                        <a14:foregroundMark x1="38652" y1="3882" x2="40647" y2="10958"/>
                        <a14:foregroundMark x1="40647" y1="10958" x2="40431" y2="12010"/>
                        <a14:foregroundMark x1="20270" y1="51557" x2="27817" y2="64699"/>
                        <a14:foregroundMark x1="27817" y1="64699" x2="27817" y2="64699"/>
                      </a14:backgroundRemoval>
                    </a14:imgEffect>
                  </a14:imgLayer>
                </a14:imgProps>
              </a:ext>
              <a:ext uri="{28A0092B-C50C-407E-A947-70E740481C1C}">
                <a14:useLocalDpi xmlns:a14="http://schemas.microsoft.com/office/drawing/2010/main" val="0"/>
              </a:ext>
            </a:extLst>
          </a:blip>
          <a:stretch>
            <a:fillRect/>
          </a:stretch>
        </p:blipFill>
        <p:spPr>
          <a:xfrm>
            <a:off x="83999" y="2154751"/>
            <a:ext cx="3204710" cy="4272946"/>
          </a:xfrm>
          <a:prstGeom prst="rect">
            <a:avLst/>
          </a:prstGeom>
        </p:spPr>
      </p:pic>
      <p:pic>
        <p:nvPicPr>
          <p:cNvPr id="3" name="Picture 2">
            <a:extLst>
              <a:ext uri="{FF2B5EF4-FFF2-40B4-BE49-F238E27FC236}">
                <a16:creationId xmlns:a16="http://schemas.microsoft.com/office/drawing/2014/main" id="{577FD251-1E98-40B6-AD0F-2B99FCF819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9605" y="2296897"/>
            <a:ext cx="842991" cy="1247029"/>
          </a:xfrm>
          <a:prstGeom prst="rect">
            <a:avLst/>
          </a:prstGeom>
        </p:spPr>
      </p:pic>
    </p:spTree>
    <p:extLst>
      <p:ext uri="{BB962C8B-B14F-4D97-AF65-F5344CB8AC3E}">
        <p14:creationId xmlns:p14="http://schemas.microsoft.com/office/powerpoint/2010/main" val="389237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3" grpId="0" animBg="1"/>
      <p:bldP spid="14" grpId="0" animBg="1"/>
      <p:bldP spid="15" grpId="0"/>
      <p:bldP spid="16" grpId="0" animBg="1"/>
      <p:bldP spid="25" grpId="0" animBg="1"/>
      <p:bldP spid="26" grpId="0" animBg="1"/>
      <p:bldP spid="27"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096000"/>
            <a:ext cx="9162797" cy="762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280160"/>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034686" y="6180388"/>
            <a:ext cx="928465" cy="593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275836" y="260527"/>
            <a:ext cx="8573529" cy="707886"/>
          </a:xfrm>
          <a:prstGeom prst="rect">
            <a:avLst/>
          </a:prstGeom>
        </p:spPr>
        <p:txBody>
          <a:bodyPr wrap="square">
            <a:spAutoFit/>
          </a:bodyPr>
          <a:lstStyle/>
          <a:p>
            <a:pPr lvl="0" algn="ctr" defTabSz="342991">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a:t>
            </a:r>
            <a:r>
              <a:rPr lang="en-CA" sz="4000" b="1" dirty="0">
                <a:solidFill>
                  <a:prstClr val="white"/>
                </a:solidFill>
                <a:latin typeface="Arial Narrow" panose="020B0606020202030204" pitchFamily="34" charset="0"/>
              </a:rPr>
              <a:t>s your thoughts on Jack’s case </a:t>
            </a:r>
            <a:endPar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4" name="Picture 3" descr="A close up of a watch&#10;&#10;Description generated with very high confidence">
            <a:extLst>
              <a:ext uri="{FF2B5EF4-FFF2-40B4-BE49-F238E27FC236}">
                <a16:creationId xmlns:a16="http://schemas.microsoft.com/office/drawing/2014/main" id="{0D4D80DA-B98D-442B-BCBF-8B1595E53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569" y="2076449"/>
            <a:ext cx="5448862" cy="3574453"/>
          </a:xfrm>
          <a:prstGeom prst="rect">
            <a:avLst/>
          </a:prstGeom>
        </p:spPr>
      </p:pic>
    </p:spTree>
    <p:extLst>
      <p:ext uri="{BB962C8B-B14F-4D97-AF65-F5344CB8AC3E}">
        <p14:creationId xmlns:p14="http://schemas.microsoft.com/office/powerpoint/2010/main" val="2877445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F2F4D8A2-CBBD-427E-A7C3-E7D91F37B286}"/>
              </a:ext>
            </a:extLst>
          </p:cNvPr>
          <p:cNvSpPr/>
          <p:nvPr/>
        </p:nvSpPr>
        <p:spPr>
          <a:xfrm>
            <a:off x="56267" y="257794"/>
            <a:ext cx="9005238" cy="646331"/>
          </a:xfrm>
          <a:prstGeom prst="rect">
            <a:avLst/>
          </a:prstGeom>
        </p:spPr>
        <p:txBody>
          <a:bodyPr wrap="square">
            <a:spAutoFit/>
          </a:bodyPr>
          <a:lstStyle/>
          <a:p>
            <a:pPr lvl="0" algn="ctr" defTabSz="342991">
              <a:defRPr/>
            </a:pPr>
            <a:r>
              <a:rPr lang="en-CA" sz="3600" b="1" dirty="0">
                <a:solidFill>
                  <a:prstClr val="white"/>
                </a:solidFill>
                <a:latin typeface="Arial Narrow" panose="020B0606020202030204" pitchFamily="34" charset="0"/>
              </a:rPr>
              <a:t>Physical Exam in FH Patient</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6" y="6430380"/>
            <a:ext cx="6174414" cy="369332"/>
          </a:xfrm>
          <a:prstGeom prst="rect">
            <a:avLst/>
          </a:prstGeom>
          <a:noFill/>
          <a:ln w="9525">
            <a:noFill/>
            <a:miter lim="800000"/>
            <a:headEnd/>
            <a:tailEnd/>
          </a:ln>
        </p:spPr>
        <p:txBody>
          <a:bodyPr wrap="square">
            <a:spAutoFit/>
          </a:bodyPr>
          <a:lstStyle/>
          <a:p>
            <a:pPr lvl="0"/>
            <a:r>
              <a:rPr lang="en-CA" sz="900" dirty="0">
                <a:solidFill>
                  <a:srgbClr val="FFFFFF"/>
                </a:solidFill>
                <a:latin typeface="Arial Narrow" panose="020B0606020202030204" pitchFamily="34" charset="0"/>
                <a:cs typeface="Arial" charset="0"/>
              </a:rPr>
              <a:t>Photos credit: MK, Watts GF. Drugs. 2015;75:1715-24. Morrell JM. Br J </a:t>
            </a:r>
            <a:r>
              <a:rPr lang="en-CA" sz="900" dirty="0" err="1">
                <a:solidFill>
                  <a:srgbClr val="FFFFFF"/>
                </a:solidFill>
                <a:latin typeface="Arial Narrow" panose="020B0606020202030204" pitchFamily="34" charset="0"/>
                <a:cs typeface="Arial" charset="0"/>
              </a:rPr>
              <a:t>Cardiol</a:t>
            </a:r>
            <a:r>
              <a:rPr lang="en-CA" sz="900" dirty="0">
                <a:solidFill>
                  <a:srgbClr val="FFFFFF"/>
                </a:solidFill>
                <a:latin typeface="Arial Narrow" panose="020B0606020202030204" pitchFamily="34" charset="0"/>
                <a:cs typeface="Arial" charset="0"/>
              </a:rPr>
              <a:t>. 2008;15:79-81; Roshan B, et al. J </a:t>
            </a:r>
            <a:r>
              <a:rPr lang="en-CA" sz="900" dirty="0" err="1">
                <a:solidFill>
                  <a:srgbClr val="FFFFFF"/>
                </a:solidFill>
                <a:latin typeface="Arial Narrow" panose="020B0606020202030204" pitchFamily="34" charset="0"/>
                <a:cs typeface="Arial" charset="0"/>
              </a:rPr>
              <a:t>Clin</a:t>
            </a:r>
            <a:r>
              <a:rPr lang="en-CA" sz="900" dirty="0">
                <a:solidFill>
                  <a:srgbClr val="FFFFFF"/>
                </a:solidFill>
                <a:latin typeface="Arial Narrow" panose="020B0606020202030204" pitchFamily="34" charset="0"/>
                <a:cs typeface="Arial" charset="0"/>
              </a:rPr>
              <a:t> </a:t>
            </a:r>
            <a:r>
              <a:rPr lang="en-CA" sz="900" dirty="0" err="1">
                <a:solidFill>
                  <a:srgbClr val="FFFFFF"/>
                </a:solidFill>
                <a:latin typeface="Arial Narrow" panose="020B0606020202030204" pitchFamily="34" charset="0"/>
                <a:cs typeface="Arial" charset="0"/>
              </a:rPr>
              <a:t>Lipidol</a:t>
            </a:r>
            <a:r>
              <a:rPr lang="en-CA" sz="900" dirty="0">
                <a:solidFill>
                  <a:srgbClr val="FFFFFF"/>
                </a:solidFill>
                <a:latin typeface="Arial Narrow" panose="020B0606020202030204" pitchFamily="34" charset="0"/>
                <a:cs typeface="Arial" charset="0"/>
              </a:rPr>
              <a:t>. 2011;5:493-9. Varghese MJ. Ann </a:t>
            </a:r>
            <a:r>
              <a:rPr lang="en-CA" sz="900" dirty="0" err="1">
                <a:solidFill>
                  <a:srgbClr val="FFFFFF"/>
                </a:solidFill>
                <a:latin typeface="Arial Narrow" panose="020B0606020202030204" pitchFamily="34" charset="0"/>
                <a:cs typeface="Arial" charset="0"/>
              </a:rPr>
              <a:t>Pediatr</a:t>
            </a:r>
            <a:r>
              <a:rPr lang="en-CA" sz="900" dirty="0">
                <a:solidFill>
                  <a:srgbClr val="FFFFFF"/>
                </a:solidFill>
                <a:latin typeface="Arial Narrow" panose="020B0606020202030204" pitchFamily="34" charset="0"/>
                <a:cs typeface="Arial" charset="0"/>
              </a:rPr>
              <a:t> </a:t>
            </a:r>
            <a:r>
              <a:rPr lang="en-CA" sz="900" dirty="0" err="1">
                <a:solidFill>
                  <a:srgbClr val="FFFFFF"/>
                </a:solidFill>
                <a:latin typeface="Arial Narrow" panose="020B0606020202030204" pitchFamily="34" charset="0"/>
                <a:cs typeface="Arial" charset="0"/>
              </a:rPr>
              <a:t>Cardiol</a:t>
            </a:r>
            <a:r>
              <a:rPr lang="en-CA" sz="900" dirty="0">
                <a:solidFill>
                  <a:srgbClr val="FFFFFF"/>
                </a:solidFill>
                <a:latin typeface="Arial Narrow" panose="020B0606020202030204" pitchFamily="34" charset="0"/>
                <a:cs typeface="Arial" charset="0"/>
              </a:rPr>
              <a:t>. 2014;7:107-17. Yuan G, et al. CMAJ. 2006;174:1124-9.</a:t>
            </a:r>
          </a:p>
        </p:txBody>
      </p:sp>
      <p:pic>
        <p:nvPicPr>
          <p:cNvPr id="1026" name="Picture 2" descr="https://img.medscapestatic.com/pi/meds/ckb/70/30770.jpg">
            <a:extLst>
              <a:ext uri="{FF2B5EF4-FFF2-40B4-BE49-F238E27FC236}">
                <a16:creationId xmlns:a16="http://schemas.microsoft.com/office/drawing/2014/main" id="{DB27EA87-D87C-4F81-954A-B8FAC34EE5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462" y="3987555"/>
            <a:ext cx="3262262"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ilateral xanthelasma on eyelids">
            <a:extLst>
              <a:ext uri="{FF2B5EF4-FFF2-40B4-BE49-F238E27FC236}">
                <a16:creationId xmlns:a16="http://schemas.microsoft.com/office/drawing/2014/main" id="{10834297-DE8B-4125-9904-1B62838D13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4819" y="3825321"/>
            <a:ext cx="3262262" cy="23601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Figure 2. Achilles tendon xanthomata">
            <a:extLst>
              <a:ext uri="{FF2B5EF4-FFF2-40B4-BE49-F238E27FC236}">
                <a16:creationId xmlns:a16="http://schemas.microsoft.com/office/drawing/2014/main" id="{EFD863F6-0A16-4992-9BD1-74C1D7660BE2}"/>
              </a:ext>
            </a:extLst>
          </p:cNvPr>
          <p:cNvPicPr>
            <a:picLocks noChangeAspect="1" noChangeArrowheads="1"/>
          </p:cNvPicPr>
          <p:nvPr>
            <p:custDataLst>
              <p:tags r:id="rId1"/>
            </p:custDataLst>
          </p:nvPr>
        </p:nvPicPr>
        <p:blipFill>
          <a:blip r:embed="rId8"/>
          <a:srcRect/>
          <a:stretch>
            <a:fillRect/>
          </a:stretch>
        </p:blipFill>
        <p:spPr bwMode="auto">
          <a:xfrm>
            <a:off x="1061181" y="1349409"/>
            <a:ext cx="3044825" cy="2297113"/>
          </a:xfrm>
          <a:prstGeom prst="rect">
            <a:avLst/>
          </a:prstGeom>
          <a:ln>
            <a:noFill/>
          </a:ln>
          <a:effectLst>
            <a:outerShdw blurRad="292100" dist="139700" dir="2700000" algn="tl" rotWithShape="0">
              <a:srgbClr val="333333">
                <a:alpha val="65000"/>
              </a:srgbClr>
            </a:outerShdw>
          </a:effectLst>
        </p:spPr>
      </p:pic>
      <p:pic>
        <p:nvPicPr>
          <p:cNvPr id="2" name="Picture 2" descr="Image result for arcus corneae">
            <a:extLst>
              <a:ext uri="{FF2B5EF4-FFF2-40B4-BE49-F238E27FC236}">
                <a16:creationId xmlns:a16="http://schemas.microsoft.com/office/drawing/2014/main" id="{36149B8A-5A39-4885-A846-5A581074C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2979" y="1290225"/>
            <a:ext cx="3294103" cy="23562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C4A72B-7538-4279-B49D-879702FDC591}"/>
              </a:ext>
            </a:extLst>
          </p:cNvPr>
          <p:cNvSpPr txBox="1"/>
          <p:nvPr/>
        </p:nvSpPr>
        <p:spPr>
          <a:xfrm>
            <a:off x="138896" y="6130680"/>
            <a:ext cx="4790382" cy="261610"/>
          </a:xfrm>
          <a:prstGeom prst="rect">
            <a:avLst/>
          </a:prstGeom>
          <a:noFill/>
        </p:spPr>
        <p:txBody>
          <a:bodyPr wrap="square" rtlCol="0">
            <a:spAutoFit/>
          </a:bodyPr>
          <a:lstStyle/>
          <a:p>
            <a:r>
              <a:rPr lang="en-CA" sz="1050" dirty="0">
                <a:latin typeface="Arial Narrow" panose="020B0606020202030204" pitchFamily="34" charset="0"/>
              </a:rPr>
              <a:t>FH: Familial Hypercholesterolemia</a:t>
            </a:r>
            <a:endParaRPr lang="en-US" sz="1050" dirty="0">
              <a:latin typeface="Arial Narrow" panose="020B0606020202030204" pitchFamily="34" charset="0"/>
            </a:endParaRPr>
          </a:p>
        </p:txBody>
      </p:sp>
    </p:spTree>
    <p:extLst>
      <p:ext uri="{BB962C8B-B14F-4D97-AF65-F5344CB8AC3E}">
        <p14:creationId xmlns:p14="http://schemas.microsoft.com/office/powerpoint/2010/main" val="340313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Down 26">
            <a:extLst>
              <a:ext uri="{FF2B5EF4-FFF2-40B4-BE49-F238E27FC236}">
                <a16:creationId xmlns:a16="http://schemas.microsoft.com/office/drawing/2014/main" id="{67C36C48-A024-4449-B5DA-BFAF07BB5B08}"/>
              </a:ext>
            </a:extLst>
          </p:cNvPr>
          <p:cNvSpPr/>
          <p:nvPr/>
        </p:nvSpPr>
        <p:spPr>
          <a:xfrm>
            <a:off x="6491285" y="2730269"/>
            <a:ext cx="451412" cy="995423"/>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8A64CEAE-F37A-46CB-89FF-E6D06A43BAE7}"/>
              </a:ext>
            </a:extLst>
          </p:cNvPr>
          <p:cNvSpPr/>
          <p:nvPr/>
        </p:nvSpPr>
        <p:spPr>
          <a:xfrm>
            <a:off x="2341726" y="2730269"/>
            <a:ext cx="451412" cy="995423"/>
          </a:xfrm>
          <a:prstGeom prst="downArrow">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54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it-IT" sz="3200" b="1" dirty="0">
                <a:latin typeface="Arial Narrow" panose="020B0606020202030204" pitchFamily="34" charset="0"/>
              </a:rPr>
              <a:t>Simon Broome Diagnostic Criteria For Familial Hypercholesterolemia (FH) In Adults</a:t>
            </a:r>
            <a:endPar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511405"/>
            <a:ext cx="8080737" cy="230832"/>
          </a:xfrm>
          <a:prstGeom prst="rect">
            <a:avLst/>
          </a:prstGeom>
          <a:noFill/>
          <a:ln w="9525">
            <a:noFill/>
            <a:miter lim="800000"/>
            <a:headEnd/>
            <a:tailEnd/>
          </a:ln>
        </p:spPr>
        <p:txBody>
          <a:bodyPr wrap="square">
            <a:spAutoFit/>
          </a:bodyPr>
          <a:lstStyle/>
          <a:p>
            <a:pPr lvl="0"/>
            <a:r>
              <a:rPr lang="en-CA" sz="900" dirty="0">
                <a:solidFill>
                  <a:srgbClr val="FFFFFF"/>
                </a:solidFill>
                <a:latin typeface="Arial Narrow" panose="020B0606020202030204" pitchFamily="34" charset="0"/>
                <a:cs typeface="Arial" charset="0"/>
              </a:rPr>
              <a:t>Genest J. et al, Canadian Cardiovascular Society Position Statement on Familial Hypercholesterolemia Canadian Journal of Cardiology 30 (2014) 1471e1481</a:t>
            </a:r>
          </a:p>
        </p:txBody>
      </p:sp>
      <p:sp>
        <p:nvSpPr>
          <p:cNvPr id="12" name="Pentagon 4">
            <a:extLst>
              <a:ext uri="{FF2B5EF4-FFF2-40B4-BE49-F238E27FC236}">
                <a16:creationId xmlns:a16="http://schemas.microsoft.com/office/drawing/2014/main" id="{B66017D5-3455-4C19-B6E8-80BAB2CF218E}"/>
              </a:ext>
            </a:extLst>
          </p:cNvPr>
          <p:cNvSpPr/>
          <p:nvPr/>
        </p:nvSpPr>
        <p:spPr>
          <a:xfrm flipH="1">
            <a:off x="706264" y="1412613"/>
            <a:ext cx="7951601" cy="1388460"/>
          </a:xfrm>
          <a:prstGeom prst="rect">
            <a:avLst/>
          </a:prstGeom>
          <a:gradFill flip="none" rotWithShape="1">
            <a:gsLst>
              <a:gs pos="0">
                <a:schemeClr val="accent1"/>
              </a:gs>
              <a:gs pos="100000">
                <a:schemeClr val="accent1">
                  <a:lumMod val="73000"/>
                </a:schemeClr>
              </a:gs>
            </a:gsLst>
            <a:lin ang="10800000" scaled="1"/>
            <a:tileRect/>
          </a:gradFill>
          <a:ln>
            <a:solidFill>
              <a:srgbClr val="0A5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latin typeface="Arial Narrow" panose="020B0606020202030204" pitchFamily="34" charset="0"/>
              </a:rPr>
              <a:t>A plasma measurement of either: </a:t>
            </a:r>
          </a:p>
          <a:p>
            <a:pPr marL="1200150" lvl="2" indent="-285750">
              <a:buFont typeface="Wingdings" panose="05000000000000000000" pitchFamily="2" charset="2"/>
              <a:buChar char="§"/>
            </a:pPr>
            <a:r>
              <a:rPr lang="en-CA" sz="1600" b="1" dirty="0">
                <a:latin typeface="Arial Narrow" panose="020B0606020202030204" pitchFamily="34" charset="0"/>
              </a:rPr>
              <a:t>Total cholesterol &gt; 7.5 mmol/L (adult patient) or &gt; 6.7 mmol/L (child aged &lt; 16 years)</a:t>
            </a:r>
          </a:p>
          <a:p>
            <a:pPr marL="1200150" lvl="2" indent="-285750">
              <a:buFont typeface="Wingdings" panose="05000000000000000000" pitchFamily="2" charset="2"/>
              <a:buChar char="§"/>
            </a:pPr>
            <a:r>
              <a:rPr lang="en-CA" sz="1600" b="1" dirty="0">
                <a:latin typeface="Arial Narrow" panose="020B0606020202030204" pitchFamily="34" charset="0"/>
              </a:rPr>
              <a:t> Low-density lipoprotein cholesterol &gt; 4.9 mmol/L (adult patient) or &gt; 4.0 mmol/L (child aged &lt; 16 years)</a:t>
            </a:r>
            <a:endParaRPr lang="en-IN" sz="1600" b="1" dirty="0">
              <a:latin typeface="Arial Narrow" panose="020B0606020202030204" pitchFamily="34" charset="0"/>
            </a:endParaRPr>
          </a:p>
        </p:txBody>
      </p:sp>
      <p:sp>
        <p:nvSpPr>
          <p:cNvPr id="13" name="TextBox 12">
            <a:extLst>
              <a:ext uri="{FF2B5EF4-FFF2-40B4-BE49-F238E27FC236}">
                <a16:creationId xmlns:a16="http://schemas.microsoft.com/office/drawing/2014/main" id="{1671EA60-97E3-4E67-982F-470D7FE4EDF6}"/>
              </a:ext>
            </a:extLst>
          </p:cNvPr>
          <p:cNvSpPr txBox="1"/>
          <p:nvPr/>
        </p:nvSpPr>
        <p:spPr>
          <a:xfrm>
            <a:off x="802529" y="1346751"/>
            <a:ext cx="604653" cy="646331"/>
          </a:xfrm>
          <a:prstGeom prst="rect">
            <a:avLst/>
          </a:prstGeom>
          <a:noFill/>
        </p:spPr>
        <p:txBody>
          <a:bodyPr wrap="none" rtlCol="0" anchor="ctr">
            <a:spAutoFit/>
          </a:bodyPr>
          <a:lstStyle/>
          <a:p>
            <a:pPr algn="ctr"/>
            <a:r>
              <a:rPr lang="en-IN" sz="3600" b="1" dirty="0">
                <a:ln w="12700" cmpd="sng">
                  <a:solidFill>
                    <a:srgbClr val="0A5C7E"/>
                  </a:solidFill>
                  <a:prstDash val="solid"/>
                </a:ln>
                <a:solidFill>
                  <a:schemeClr val="bg1"/>
                </a:solidFill>
                <a:effectLst>
                  <a:outerShdw blurRad="50800" dist="38100" dir="2700000" algn="tl" rotWithShape="0">
                    <a:prstClr val="black">
                      <a:alpha val="40000"/>
                    </a:prstClr>
                  </a:outerShdw>
                </a:effectLst>
                <a:latin typeface="Arial Narrow" panose="020B0606020202030204" pitchFamily="34" charset="0"/>
                <a:cs typeface="Arial" pitchFamily="34" charset="0"/>
              </a:rPr>
              <a:t>01</a:t>
            </a:r>
          </a:p>
        </p:txBody>
      </p:sp>
      <p:sp>
        <p:nvSpPr>
          <p:cNvPr id="4" name="Rectangle 3">
            <a:extLst>
              <a:ext uri="{FF2B5EF4-FFF2-40B4-BE49-F238E27FC236}">
                <a16:creationId xmlns:a16="http://schemas.microsoft.com/office/drawing/2014/main" id="{42E365BC-9519-40E4-95A0-9E6441DCE81D}"/>
              </a:ext>
            </a:extLst>
          </p:cNvPr>
          <p:cNvSpPr/>
          <p:nvPr/>
        </p:nvSpPr>
        <p:spPr>
          <a:xfrm>
            <a:off x="2085569" y="3008418"/>
            <a:ext cx="963725" cy="307777"/>
          </a:xfrm>
          <a:prstGeom prst="rect">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2700000" scaled="1"/>
            <a:tileRect/>
          </a:gradFill>
          <a:ln w="19050">
            <a:solidFill>
              <a:schemeClr val="accent5"/>
            </a:solidFill>
          </a:ln>
        </p:spPr>
        <p:txBody>
          <a:bodyPr wrap="none">
            <a:spAutoFit/>
          </a:bodyPr>
          <a:lstStyle/>
          <a:p>
            <a:pPr algn="ctr"/>
            <a:r>
              <a:rPr lang="en-US" sz="1400" b="1" dirty="0">
                <a:latin typeface="Arial Narrow" panose="020B0606020202030204" pitchFamily="34" charset="0"/>
              </a:rPr>
              <a:t>Definite FH</a:t>
            </a:r>
          </a:p>
        </p:txBody>
      </p:sp>
      <p:sp>
        <p:nvSpPr>
          <p:cNvPr id="23" name="Pentagon 4">
            <a:extLst>
              <a:ext uri="{FF2B5EF4-FFF2-40B4-BE49-F238E27FC236}">
                <a16:creationId xmlns:a16="http://schemas.microsoft.com/office/drawing/2014/main" id="{B2EC9F9F-7BA3-4C11-8915-70A598F9B7A2}"/>
              </a:ext>
            </a:extLst>
          </p:cNvPr>
          <p:cNvSpPr/>
          <p:nvPr/>
        </p:nvSpPr>
        <p:spPr>
          <a:xfrm flipH="1">
            <a:off x="729414" y="3761654"/>
            <a:ext cx="3657600" cy="1371600"/>
          </a:xfrm>
          <a:prstGeom prst="rect">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solidFill>
                  <a:schemeClr val="accent5">
                    <a:lumMod val="50000"/>
                  </a:schemeClr>
                </a:solidFill>
                <a:latin typeface="Arial Narrow" panose="020B0606020202030204" pitchFamily="34" charset="0"/>
              </a:rPr>
              <a:t>PLUS</a:t>
            </a:r>
          </a:p>
          <a:p>
            <a:pPr lvl="2"/>
            <a:r>
              <a:rPr lang="en-CA" sz="1400" b="1" dirty="0">
                <a:solidFill>
                  <a:schemeClr val="tx1"/>
                </a:solidFill>
                <a:latin typeface="Arial Narrow" panose="020B0606020202030204" pitchFamily="34" charset="0"/>
              </a:rPr>
              <a:t>Tendon xanthomas in the patient or any of the patient’s first- or second degree relatives</a:t>
            </a:r>
          </a:p>
        </p:txBody>
      </p:sp>
      <p:sp>
        <p:nvSpPr>
          <p:cNvPr id="24" name="TextBox 23">
            <a:extLst>
              <a:ext uri="{FF2B5EF4-FFF2-40B4-BE49-F238E27FC236}">
                <a16:creationId xmlns:a16="http://schemas.microsoft.com/office/drawing/2014/main" id="{8CC579AD-434D-4B73-8BAA-555C6AAFC6E0}"/>
              </a:ext>
            </a:extLst>
          </p:cNvPr>
          <p:cNvSpPr txBox="1"/>
          <p:nvPr/>
        </p:nvSpPr>
        <p:spPr>
          <a:xfrm>
            <a:off x="802529" y="3733762"/>
            <a:ext cx="604653" cy="646331"/>
          </a:xfrm>
          <a:prstGeom prst="rect">
            <a:avLst/>
          </a:prstGeom>
          <a:noFill/>
        </p:spPr>
        <p:txBody>
          <a:bodyPr wrap="none" rtlCol="0" anchor="ctr">
            <a:spAutoFit/>
          </a:bodyPr>
          <a:lstStyle/>
          <a:p>
            <a:pPr algn="ctr"/>
            <a:r>
              <a:rPr lang="en-IN" sz="3600" b="1" dirty="0">
                <a:ln w="12700" cmpd="sng">
                  <a:solidFill>
                    <a:schemeClr val="accent5">
                      <a:lumMod val="50000"/>
                    </a:schemeClr>
                  </a:solidFill>
                  <a:prstDash val="solid"/>
                </a:ln>
                <a:solidFill>
                  <a:schemeClr val="bg1"/>
                </a:solidFill>
                <a:effectLst>
                  <a:outerShdw blurRad="50800" dist="38100" dir="2700000" algn="tl" rotWithShape="0">
                    <a:prstClr val="black">
                      <a:alpha val="40000"/>
                    </a:prstClr>
                  </a:outerShdw>
                </a:effectLst>
                <a:latin typeface="Arial Narrow" panose="020B0606020202030204" pitchFamily="34" charset="0"/>
                <a:cs typeface="Arial" pitchFamily="34" charset="0"/>
              </a:rPr>
              <a:t>02</a:t>
            </a:r>
          </a:p>
        </p:txBody>
      </p:sp>
      <p:sp>
        <p:nvSpPr>
          <p:cNvPr id="25" name="Pentagon 4">
            <a:extLst>
              <a:ext uri="{FF2B5EF4-FFF2-40B4-BE49-F238E27FC236}">
                <a16:creationId xmlns:a16="http://schemas.microsoft.com/office/drawing/2014/main" id="{33A8CC53-3CC4-4B3F-B1A0-7EC48376C02E}"/>
              </a:ext>
            </a:extLst>
          </p:cNvPr>
          <p:cNvSpPr/>
          <p:nvPr/>
        </p:nvSpPr>
        <p:spPr>
          <a:xfrm flipH="1">
            <a:off x="752338" y="5277428"/>
            <a:ext cx="3657600" cy="1005840"/>
          </a:xfrm>
          <a:prstGeom prst="rect">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solidFill>
                  <a:schemeClr val="accent5">
                    <a:lumMod val="50000"/>
                  </a:schemeClr>
                </a:solidFill>
                <a:latin typeface="Arial Narrow" panose="020B0606020202030204" pitchFamily="34" charset="0"/>
              </a:rPr>
              <a:t>OR</a:t>
            </a:r>
          </a:p>
          <a:p>
            <a:pPr lvl="2"/>
            <a:r>
              <a:rPr lang="en-CA" sz="1400" b="1" dirty="0">
                <a:solidFill>
                  <a:schemeClr val="tx1"/>
                </a:solidFill>
                <a:latin typeface="Arial Narrow" panose="020B0606020202030204" pitchFamily="34" charset="0"/>
              </a:rPr>
              <a:t>DNA-based evidence in the patient of mutation in LDLR or other FH related gene</a:t>
            </a:r>
          </a:p>
        </p:txBody>
      </p:sp>
      <p:sp>
        <p:nvSpPr>
          <p:cNvPr id="26" name="TextBox 25">
            <a:extLst>
              <a:ext uri="{FF2B5EF4-FFF2-40B4-BE49-F238E27FC236}">
                <a16:creationId xmlns:a16="http://schemas.microsoft.com/office/drawing/2014/main" id="{9851A108-6D43-45CA-A300-F52EC343A8C2}"/>
              </a:ext>
            </a:extLst>
          </p:cNvPr>
          <p:cNvSpPr txBox="1"/>
          <p:nvPr/>
        </p:nvSpPr>
        <p:spPr>
          <a:xfrm>
            <a:off x="802529" y="5211566"/>
            <a:ext cx="604653" cy="646331"/>
          </a:xfrm>
          <a:prstGeom prst="rect">
            <a:avLst/>
          </a:prstGeom>
          <a:noFill/>
        </p:spPr>
        <p:txBody>
          <a:bodyPr wrap="none" rtlCol="0" anchor="ctr">
            <a:spAutoFit/>
          </a:bodyPr>
          <a:lstStyle/>
          <a:p>
            <a:pPr algn="ctr"/>
            <a:r>
              <a:rPr lang="en-IN" sz="3600" b="1" dirty="0">
                <a:ln w="12700" cmpd="sng">
                  <a:solidFill>
                    <a:schemeClr val="accent5">
                      <a:lumMod val="50000"/>
                    </a:schemeClr>
                  </a:solidFill>
                  <a:prstDash val="solid"/>
                </a:ln>
                <a:solidFill>
                  <a:schemeClr val="bg1"/>
                </a:solidFill>
                <a:effectLst>
                  <a:outerShdw blurRad="50800" dist="38100" dir="2700000" algn="tl" rotWithShape="0">
                    <a:prstClr val="black">
                      <a:alpha val="40000"/>
                    </a:prstClr>
                  </a:outerShdw>
                </a:effectLst>
                <a:latin typeface="Arial Narrow" panose="020B0606020202030204" pitchFamily="34" charset="0"/>
                <a:cs typeface="Arial" pitchFamily="34" charset="0"/>
              </a:rPr>
              <a:t>03</a:t>
            </a:r>
          </a:p>
        </p:txBody>
      </p:sp>
      <p:sp>
        <p:nvSpPr>
          <p:cNvPr id="28" name="Rectangle 27">
            <a:extLst>
              <a:ext uri="{FF2B5EF4-FFF2-40B4-BE49-F238E27FC236}">
                <a16:creationId xmlns:a16="http://schemas.microsoft.com/office/drawing/2014/main" id="{79C82B19-EFBF-4A9E-8AF9-D569B3E7EF9D}"/>
              </a:ext>
            </a:extLst>
          </p:cNvPr>
          <p:cNvSpPr/>
          <p:nvPr/>
        </p:nvSpPr>
        <p:spPr>
          <a:xfrm>
            <a:off x="6242060" y="2956742"/>
            <a:ext cx="1027845" cy="307777"/>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w="19050">
            <a:solidFill>
              <a:schemeClr val="bg2"/>
            </a:solidFill>
          </a:ln>
        </p:spPr>
        <p:txBody>
          <a:bodyPr wrap="none">
            <a:spAutoFit/>
          </a:bodyPr>
          <a:lstStyle/>
          <a:p>
            <a:pPr algn="ctr"/>
            <a:r>
              <a:rPr lang="en-US" sz="1400" b="1" dirty="0">
                <a:latin typeface="Arial Narrow" panose="020B0606020202030204" pitchFamily="34" charset="0"/>
              </a:rPr>
              <a:t>Possible FH</a:t>
            </a:r>
          </a:p>
        </p:txBody>
      </p:sp>
      <p:sp>
        <p:nvSpPr>
          <p:cNvPr id="29" name="Pentagon 4">
            <a:extLst>
              <a:ext uri="{FF2B5EF4-FFF2-40B4-BE49-F238E27FC236}">
                <a16:creationId xmlns:a16="http://schemas.microsoft.com/office/drawing/2014/main" id="{F28AADAC-ECB4-46C0-8BC0-C010BAF0A835}"/>
              </a:ext>
            </a:extLst>
          </p:cNvPr>
          <p:cNvSpPr/>
          <p:nvPr/>
        </p:nvSpPr>
        <p:spPr>
          <a:xfrm flipH="1">
            <a:off x="4904721" y="3761654"/>
            <a:ext cx="3657600" cy="137160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solidFill>
                  <a:srgbClr val="E47B1C"/>
                </a:solidFill>
                <a:latin typeface="Arial Narrow" panose="020B0606020202030204" pitchFamily="34" charset="0"/>
              </a:rPr>
              <a:t>PLUS</a:t>
            </a:r>
          </a:p>
          <a:p>
            <a:pPr lvl="2"/>
            <a:r>
              <a:rPr lang="en-CA" sz="1400" b="1" dirty="0">
                <a:solidFill>
                  <a:schemeClr val="tx1"/>
                </a:solidFill>
                <a:latin typeface="Arial Narrow" panose="020B0606020202030204" pitchFamily="34" charset="0"/>
              </a:rPr>
              <a:t>Family history of myocardial infarction before the age of:</a:t>
            </a:r>
          </a:p>
          <a:p>
            <a:pPr marL="1200150" lvl="2" indent="-285750">
              <a:buFont typeface="Wingdings" panose="05000000000000000000" pitchFamily="2" charset="2"/>
              <a:buChar char="§"/>
            </a:pPr>
            <a:r>
              <a:rPr lang="en-CA" sz="1200" b="1" dirty="0">
                <a:solidFill>
                  <a:schemeClr val="tx1"/>
                </a:solidFill>
                <a:latin typeface="Arial Narrow" panose="020B0606020202030204" pitchFamily="34" charset="0"/>
              </a:rPr>
              <a:t>50 Years, in any first- or second-degree relative</a:t>
            </a:r>
          </a:p>
          <a:p>
            <a:pPr marL="1200150" lvl="2" indent="-285750">
              <a:buFont typeface="Wingdings" panose="05000000000000000000" pitchFamily="2" charset="2"/>
              <a:buChar char="§"/>
            </a:pPr>
            <a:r>
              <a:rPr lang="en-CA" sz="1200" b="1" dirty="0">
                <a:solidFill>
                  <a:schemeClr val="tx1"/>
                </a:solidFill>
                <a:latin typeface="Arial Narrow" panose="020B0606020202030204" pitchFamily="34" charset="0"/>
              </a:rPr>
              <a:t>60 Years, in any first-degree relative</a:t>
            </a:r>
          </a:p>
        </p:txBody>
      </p:sp>
      <p:sp>
        <p:nvSpPr>
          <p:cNvPr id="30" name="Pentagon 4">
            <a:extLst>
              <a:ext uri="{FF2B5EF4-FFF2-40B4-BE49-F238E27FC236}">
                <a16:creationId xmlns:a16="http://schemas.microsoft.com/office/drawing/2014/main" id="{1B3E8F70-6E4E-422E-A6EB-A9F71878C521}"/>
              </a:ext>
            </a:extLst>
          </p:cNvPr>
          <p:cNvSpPr/>
          <p:nvPr/>
        </p:nvSpPr>
        <p:spPr>
          <a:xfrm flipH="1">
            <a:off x="4904721" y="5261315"/>
            <a:ext cx="3657600" cy="100584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CA" sz="1600" b="1" dirty="0">
                <a:solidFill>
                  <a:srgbClr val="E47B1C"/>
                </a:solidFill>
                <a:latin typeface="Arial Narrow" panose="020B0606020202030204" pitchFamily="34" charset="0"/>
              </a:rPr>
              <a:t>OR</a:t>
            </a:r>
          </a:p>
          <a:p>
            <a:pPr lvl="2"/>
            <a:r>
              <a:rPr lang="en-CA" sz="1400" b="1" dirty="0">
                <a:solidFill>
                  <a:schemeClr val="tx1"/>
                </a:solidFill>
                <a:latin typeface="Arial Narrow" panose="020B0606020202030204" pitchFamily="34" charset="0"/>
              </a:rPr>
              <a:t>Family history of plasma total cholesterol &gt; 7.5 mmol/L in any first- or second-degree relative</a:t>
            </a:r>
          </a:p>
        </p:txBody>
      </p:sp>
      <p:sp>
        <p:nvSpPr>
          <p:cNvPr id="31" name="TextBox 30">
            <a:extLst>
              <a:ext uri="{FF2B5EF4-FFF2-40B4-BE49-F238E27FC236}">
                <a16:creationId xmlns:a16="http://schemas.microsoft.com/office/drawing/2014/main" id="{3E810B2E-DA99-4F9C-A422-B5E063FA5A8A}"/>
              </a:ext>
            </a:extLst>
          </p:cNvPr>
          <p:cNvSpPr txBox="1"/>
          <p:nvPr/>
        </p:nvSpPr>
        <p:spPr>
          <a:xfrm>
            <a:off x="4969950" y="3725692"/>
            <a:ext cx="604653" cy="646331"/>
          </a:xfrm>
          <a:prstGeom prst="rect">
            <a:avLst/>
          </a:prstGeom>
          <a:noFill/>
        </p:spPr>
        <p:txBody>
          <a:bodyPr wrap="none" rtlCol="0" anchor="ctr">
            <a:spAutoFit/>
          </a:bodyPr>
          <a:lstStyle/>
          <a:p>
            <a:pPr algn="ctr"/>
            <a:r>
              <a:rPr lang="en-IN" sz="3600" b="1" dirty="0">
                <a:ln w="12700" cmpd="sng">
                  <a:solidFill>
                    <a:srgbClr val="B96613"/>
                  </a:solidFill>
                  <a:prstDash val="solid"/>
                </a:ln>
                <a:solidFill>
                  <a:schemeClr val="bg1"/>
                </a:solidFill>
                <a:effectLst>
                  <a:outerShdw blurRad="50800" dist="38100" dir="2700000" algn="tl" rotWithShape="0">
                    <a:prstClr val="black">
                      <a:alpha val="40000"/>
                    </a:prstClr>
                  </a:outerShdw>
                </a:effectLst>
                <a:latin typeface="Arial Narrow" panose="020B0606020202030204" pitchFamily="34" charset="0"/>
                <a:cs typeface="Arial" pitchFamily="34" charset="0"/>
              </a:rPr>
              <a:t>04</a:t>
            </a:r>
          </a:p>
        </p:txBody>
      </p:sp>
      <p:sp>
        <p:nvSpPr>
          <p:cNvPr id="32" name="TextBox 31">
            <a:extLst>
              <a:ext uri="{FF2B5EF4-FFF2-40B4-BE49-F238E27FC236}">
                <a16:creationId xmlns:a16="http://schemas.microsoft.com/office/drawing/2014/main" id="{CD39A783-BE40-43A1-ACAD-C7232C6BF2DC}"/>
              </a:ext>
            </a:extLst>
          </p:cNvPr>
          <p:cNvSpPr txBox="1"/>
          <p:nvPr/>
        </p:nvSpPr>
        <p:spPr>
          <a:xfrm>
            <a:off x="4904721" y="5257990"/>
            <a:ext cx="604653" cy="646331"/>
          </a:xfrm>
          <a:prstGeom prst="rect">
            <a:avLst/>
          </a:prstGeom>
          <a:noFill/>
        </p:spPr>
        <p:txBody>
          <a:bodyPr wrap="none" rtlCol="0" anchor="ctr">
            <a:spAutoFit/>
          </a:bodyPr>
          <a:lstStyle/>
          <a:p>
            <a:pPr algn="ctr"/>
            <a:r>
              <a:rPr lang="en-IN" sz="3600" b="1" dirty="0">
                <a:ln w="12700" cmpd="sng">
                  <a:solidFill>
                    <a:srgbClr val="B96613"/>
                  </a:solidFill>
                  <a:prstDash val="solid"/>
                </a:ln>
                <a:solidFill>
                  <a:schemeClr val="bg1"/>
                </a:solidFill>
                <a:effectLst>
                  <a:outerShdw blurRad="50800" dist="38100" dir="2700000" algn="tl" rotWithShape="0">
                    <a:prstClr val="black">
                      <a:alpha val="40000"/>
                    </a:prstClr>
                  </a:outerShdw>
                </a:effectLst>
                <a:latin typeface="Arial Narrow" panose="020B0606020202030204" pitchFamily="34" charset="0"/>
                <a:cs typeface="Arial" pitchFamily="34" charset="0"/>
              </a:rPr>
              <a:t>05</a:t>
            </a:r>
          </a:p>
        </p:txBody>
      </p:sp>
      <p:pic>
        <p:nvPicPr>
          <p:cNvPr id="2" name="Picture 1">
            <a:extLst>
              <a:ext uri="{FF2B5EF4-FFF2-40B4-BE49-F238E27FC236}">
                <a16:creationId xmlns:a16="http://schemas.microsoft.com/office/drawing/2014/main" id="{2CDD39C8-20BB-4E7E-B10A-CB6D72E6F369}"/>
              </a:ext>
            </a:extLst>
          </p:cNvPr>
          <p:cNvPicPr>
            <a:picLocks noChangeAspect="1"/>
          </p:cNvPicPr>
          <p:nvPr/>
        </p:nvPicPr>
        <p:blipFill>
          <a:blip r:embed="rId5"/>
          <a:stretch>
            <a:fillRect/>
          </a:stretch>
        </p:blipFill>
        <p:spPr>
          <a:xfrm>
            <a:off x="142316" y="2148122"/>
            <a:ext cx="9229344" cy="2970942"/>
          </a:xfrm>
          <a:prstGeom prst="rect">
            <a:avLst/>
          </a:prstGeom>
        </p:spPr>
      </p:pic>
    </p:spTree>
    <p:extLst>
      <p:ext uri="{BB962C8B-B14F-4D97-AF65-F5344CB8AC3E}">
        <p14:creationId xmlns:p14="http://schemas.microsoft.com/office/powerpoint/2010/main" val="412997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12" grpId="0" animBg="1"/>
      <p:bldP spid="12" grpId="1" animBg="1"/>
      <p:bldP spid="13" grpId="0"/>
      <p:bldP spid="13" grpId="1"/>
      <p:bldP spid="4" grpId="0" animBg="1"/>
      <p:bldP spid="4" grpId="1" animBg="1"/>
      <p:bldP spid="23" grpId="0" animBg="1"/>
      <p:bldP spid="23" grpId="1" animBg="1"/>
      <p:bldP spid="24" grpId="0"/>
      <p:bldP spid="24" grpId="1"/>
      <p:bldP spid="25" grpId="0" animBg="1"/>
      <p:bldP spid="25" grpId="1" animBg="1"/>
      <p:bldP spid="26" grpId="0"/>
      <p:bldP spid="26" grpId="1"/>
      <p:bldP spid="28" grpId="0" animBg="1"/>
      <p:bldP spid="28" grpId="1" animBg="1"/>
      <p:bldP spid="29" grpId="0" animBg="1"/>
      <p:bldP spid="29" grpId="1" animBg="1"/>
      <p:bldP spid="30" grpId="0" animBg="1"/>
      <p:bldP spid="30" grpId="1" animBg="1"/>
      <p:bldP spid="31" grpId="0"/>
      <p:bldP spid="31" grpId="1"/>
      <p:bldP spid="32"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0C570F96-4C69-476B-AC64-4EBCB7F354C2}"/>
              </a:ext>
            </a:extLst>
          </p:cNvPr>
          <p:cNvPicPr>
            <a:picLocks noChangeAspect="1"/>
          </p:cNvPicPr>
          <p:nvPr/>
        </p:nvPicPr>
        <p:blipFill>
          <a:blip r:embed="rId3"/>
          <a:stretch>
            <a:fillRect/>
          </a:stretch>
        </p:blipFill>
        <p:spPr>
          <a:xfrm>
            <a:off x="5442986" y="4961464"/>
            <a:ext cx="521313" cy="731520"/>
          </a:xfrm>
          <a:prstGeom prst="rect">
            <a:avLst/>
          </a:prstGeom>
        </p:spPr>
      </p:pic>
      <p:pic>
        <p:nvPicPr>
          <p:cNvPr id="82" name="Picture 81">
            <a:extLst>
              <a:ext uri="{FF2B5EF4-FFF2-40B4-BE49-F238E27FC236}">
                <a16:creationId xmlns:a16="http://schemas.microsoft.com/office/drawing/2014/main" id="{A469C471-EDA3-45C7-9013-1CB275D5010B}"/>
              </a:ext>
            </a:extLst>
          </p:cNvPr>
          <p:cNvPicPr>
            <a:picLocks noChangeAspect="1"/>
          </p:cNvPicPr>
          <p:nvPr/>
        </p:nvPicPr>
        <p:blipFill>
          <a:blip r:embed="rId4"/>
          <a:stretch>
            <a:fillRect/>
          </a:stretch>
        </p:blipFill>
        <p:spPr>
          <a:xfrm>
            <a:off x="4074999" y="4978980"/>
            <a:ext cx="483617" cy="731520"/>
          </a:xfrm>
          <a:prstGeom prst="rect">
            <a:avLst/>
          </a:prstGeom>
        </p:spPr>
      </p:pic>
      <p:pic>
        <p:nvPicPr>
          <p:cNvPr id="74" name="Picture 73">
            <a:extLst>
              <a:ext uri="{FF2B5EF4-FFF2-40B4-BE49-F238E27FC236}">
                <a16:creationId xmlns:a16="http://schemas.microsoft.com/office/drawing/2014/main" id="{7EC6AEC5-1D0A-47DC-88AC-EEEDD57AF06A}"/>
              </a:ext>
            </a:extLst>
          </p:cNvPr>
          <p:cNvPicPr>
            <a:picLocks noChangeAspect="1"/>
          </p:cNvPicPr>
          <p:nvPr/>
        </p:nvPicPr>
        <p:blipFill>
          <a:blip r:embed="rId3"/>
          <a:stretch>
            <a:fillRect/>
          </a:stretch>
        </p:blipFill>
        <p:spPr>
          <a:xfrm>
            <a:off x="4499959" y="3560132"/>
            <a:ext cx="521313" cy="731520"/>
          </a:xfrm>
          <a:prstGeom prst="rect">
            <a:avLst/>
          </a:prstGeom>
        </p:spPr>
      </p:pic>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2600" b="1" dirty="0">
                <a:latin typeface="Arial Narrow" panose="020B0606020202030204" pitchFamily="34" charset="0"/>
              </a:rPr>
              <a:t>Newly Proposed Canadian Definition Of Familial Hypercholesterolemia (FH) Based On The Simon-Broome Criteria </a:t>
            </a:r>
            <a:endParaRPr kumimoji="0" lang="en-US" sz="2600" b="1" i="0" u="none" strike="noStrike" kern="1200" cap="none" spc="0" normalizeH="0" baseline="0" noProof="0" dirty="0">
              <a:ln>
                <a:noFill/>
              </a:ln>
              <a:solidFill>
                <a:prstClr val="white"/>
              </a:solidFill>
              <a:effectLst/>
              <a:uLnTx/>
              <a:uFillTx/>
              <a:latin typeface="Arial Narrow" panose="020B0606020202030204" pitchFamily="34" charset="0"/>
              <a:cs typeface="Arial" panose="020B0604020202020204" pitchFamily="34" charset="0"/>
            </a:endParaRP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511405"/>
            <a:ext cx="8080737" cy="230832"/>
          </a:xfrm>
          <a:prstGeom prst="rect">
            <a:avLst/>
          </a:prstGeom>
          <a:noFill/>
          <a:ln w="9525">
            <a:noFill/>
            <a:miter lim="800000"/>
            <a:headEnd/>
            <a:tailEnd/>
          </a:ln>
        </p:spPr>
        <p:txBody>
          <a:bodyPr wrap="square">
            <a:spAutoFit/>
          </a:bodyPr>
          <a:lstStyle/>
          <a:p>
            <a:pPr lvl="0"/>
            <a:r>
              <a:rPr lang="en-CA" sz="900" dirty="0">
                <a:solidFill>
                  <a:srgbClr val="FFFFFF"/>
                </a:solidFill>
                <a:latin typeface="Arial Narrow" panose="020B0606020202030204" pitchFamily="34" charset="0"/>
                <a:cs typeface="Arial" charset="0"/>
              </a:rPr>
              <a:t>Genest J. et al, Canadian Cardiovascular Society Position Statement on Familial Hypercholesterolemia Canadian Journal of Cardiology 30 (2014) 1471e1481</a:t>
            </a:r>
          </a:p>
        </p:txBody>
      </p:sp>
      <p:pic>
        <p:nvPicPr>
          <p:cNvPr id="43" name="Picture 42">
            <a:extLst>
              <a:ext uri="{FF2B5EF4-FFF2-40B4-BE49-F238E27FC236}">
                <a16:creationId xmlns:a16="http://schemas.microsoft.com/office/drawing/2014/main" id="{561024C3-B2AC-46BD-AAA2-6380F871AC3E}"/>
              </a:ext>
            </a:extLst>
          </p:cNvPr>
          <p:cNvPicPr>
            <a:picLocks noChangeAspect="1"/>
          </p:cNvPicPr>
          <p:nvPr/>
        </p:nvPicPr>
        <p:blipFill>
          <a:blip r:embed="rId7"/>
          <a:stretch>
            <a:fillRect/>
          </a:stretch>
        </p:blipFill>
        <p:spPr>
          <a:xfrm>
            <a:off x="1983294" y="1273957"/>
            <a:ext cx="4614276" cy="744239"/>
          </a:xfrm>
          <a:prstGeom prst="rect">
            <a:avLst/>
          </a:prstGeom>
        </p:spPr>
      </p:pic>
      <p:pic>
        <p:nvPicPr>
          <p:cNvPr id="48" name="Picture 47">
            <a:extLst>
              <a:ext uri="{FF2B5EF4-FFF2-40B4-BE49-F238E27FC236}">
                <a16:creationId xmlns:a16="http://schemas.microsoft.com/office/drawing/2014/main" id="{BDC0DF48-FA63-4A4B-AE8D-A4CFDCB564A2}"/>
              </a:ext>
            </a:extLst>
          </p:cNvPr>
          <p:cNvPicPr>
            <a:picLocks noChangeAspect="1"/>
          </p:cNvPicPr>
          <p:nvPr/>
        </p:nvPicPr>
        <p:blipFill>
          <a:blip r:embed="rId8"/>
          <a:stretch>
            <a:fillRect/>
          </a:stretch>
        </p:blipFill>
        <p:spPr>
          <a:xfrm>
            <a:off x="3913028" y="1962022"/>
            <a:ext cx="345668" cy="759616"/>
          </a:xfrm>
          <a:prstGeom prst="rect">
            <a:avLst/>
          </a:prstGeom>
        </p:spPr>
      </p:pic>
      <p:pic>
        <p:nvPicPr>
          <p:cNvPr id="76" name="Picture 75">
            <a:extLst>
              <a:ext uri="{FF2B5EF4-FFF2-40B4-BE49-F238E27FC236}">
                <a16:creationId xmlns:a16="http://schemas.microsoft.com/office/drawing/2014/main" id="{C2830F04-C9C0-4E56-99E5-A1FA54C78F42}"/>
              </a:ext>
            </a:extLst>
          </p:cNvPr>
          <p:cNvPicPr>
            <a:picLocks noChangeAspect="1"/>
          </p:cNvPicPr>
          <p:nvPr/>
        </p:nvPicPr>
        <p:blipFill>
          <a:blip r:embed="rId9"/>
          <a:stretch>
            <a:fillRect/>
          </a:stretch>
        </p:blipFill>
        <p:spPr>
          <a:xfrm>
            <a:off x="2482094" y="4218507"/>
            <a:ext cx="1124860" cy="441332"/>
          </a:xfrm>
          <a:prstGeom prst="rect">
            <a:avLst/>
          </a:prstGeom>
        </p:spPr>
      </p:pic>
      <p:pic>
        <p:nvPicPr>
          <p:cNvPr id="77" name="Picture 76">
            <a:extLst>
              <a:ext uri="{FF2B5EF4-FFF2-40B4-BE49-F238E27FC236}">
                <a16:creationId xmlns:a16="http://schemas.microsoft.com/office/drawing/2014/main" id="{E832B8BA-DC03-4BFB-97D6-D1EA6607DF76}"/>
              </a:ext>
            </a:extLst>
          </p:cNvPr>
          <p:cNvPicPr>
            <a:picLocks noChangeAspect="1"/>
          </p:cNvPicPr>
          <p:nvPr/>
        </p:nvPicPr>
        <p:blipFill>
          <a:blip r:embed="rId10"/>
          <a:stretch>
            <a:fillRect/>
          </a:stretch>
        </p:blipFill>
        <p:spPr>
          <a:xfrm>
            <a:off x="3886953" y="4200959"/>
            <a:ext cx="3112066" cy="814083"/>
          </a:xfrm>
          <a:prstGeom prst="rect">
            <a:avLst/>
          </a:prstGeom>
        </p:spPr>
      </p:pic>
      <p:pic>
        <p:nvPicPr>
          <p:cNvPr id="78" name="Picture 77">
            <a:extLst>
              <a:ext uri="{FF2B5EF4-FFF2-40B4-BE49-F238E27FC236}">
                <a16:creationId xmlns:a16="http://schemas.microsoft.com/office/drawing/2014/main" id="{BD9623BB-CDBB-47B6-9C2D-2E3E1D79ED94}"/>
              </a:ext>
            </a:extLst>
          </p:cNvPr>
          <p:cNvPicPr>
            <a:picLocks noChangeAspect="1"/>
          </p:cNvPicPr>
          <p:nvPr/>
        </p:nvPicPr>
        <p:blipFill>
          <a:blip r:embed="rId4"/>
          <a:stretch>
            <a:fillRect/>
          </a:stretch>
        </p:blipFill>
        <p:spPr>
          <a:xfrm>
            <a:off x="3098333" y="3570700"/>
            <a:ext cx="483617" cy="731520"/>
          </a:xfrm>
          <a:prstGeom prst="rect">
            <a:avLst/>
          </a:prstGeom>
        </p:spPr>
      </p:pic>
      <p:pic>
        <p:nvPicPr>
          <p:cNvPr id="80" name="Picture 79">
            <a:extLst>
              <a:ext uri="{FF2B5EF4-FFF2-40B4-BE49-F238E27FC236}">
                <a16:creationId xmlns:a16="http://schemas.microsoft.com/office/drawing/2014/main" id="{A173B910-D238-4616-8315-3D7A21047428}"/>
              </a:ext>
            </a:extLst>
          </p:cNvPr>
          <p:cNvPicPr>
            <a:picLocks noChangeAspect="1"/>
          </p:cNvPicPr>
          <p:nvPr/>
        </p:nvPicPr>
        <p:blipFill>
          <a:blip r:embed="rId11"/>
          <a:stretch>
            <a:fillRect/>
          </a:stretch>
        </p:blipFill>
        <p:spPr>
          <a:xfrm>
            <a:off x="2973888" y="5610981"/>
            <a:ext cx="1235455" cy="438912"/>
          </a:xfrm>
          <a:prstGeom prst="rect">
            <a:avLst/>
          </a:prstGeom>
        </p:spPr>
      </p:pic>
      <p:pic>
        <p:nvPicPr>
          <p:cNvPr id="81" name="Picture 80">
            <a:extLst>
              <a:ext uri="{FF2B5EF4-FFF2-40B4-BE49-F238E27FC236}">
                <a16:creationId xmlns:a16="http://schemas.microsoft.com/office/drawing/2014/main" id="{55D40663-D4C7-42BD-A612-5A510D373378}"/>
              </a:ext>
            </a:extLst>
          </p:cNvPr>
          <p:cNvPicPr>
            <a:picLocks noChangeAspect="1"/>
          </p:cNvPicPr>
          <p:nvPr/>
        </p:nvPicPr>
        <p:blipFill>
          <a:blip r:embed="rId12"/>
          <a:stretch>
            <a:fillRect/>
          </a:stretch>
        </p:blipFill>
        <p:spPr>
          <a:xfrm>
            <a:off x="5252979" y="5613082"/>
            <a:ext cx="1917718" cy="620286"/>
          </a:xfrm>
          <a:prstGeom prst="rect">
            <a:avLst/>
          </a:prstGeom>
        </p:spPr>
      </p:pic>
      <p:pic>
        <p:nvPicPr>
          <p:cNvPr id="84" name="Picture 83">
            <a:extLst>
              <a:ext uri="{FF2B5EF4-FFF2-40B4-BE49-F238E27FC236}">
                <a16:creationId xmlns:a16="http://schemas.microsoft.com/office/drawing/2014/main" id="{1512798B-3261-452C-BD36-E43E08EA1A9E}"/>
              </a:ext>
            </a:extLst>
          </p:cNvPr>
          <p:cNvPicPr>
            <a:picLocks noChangeAspect="1"/>
          </p:cNvPicPr>
          <p:nvPr/>
        </p:nvPicPr>
        <p:blipFill>
          <a:blip r:embed="rId13"/>
          <a:stretch>
            <a:fillRect/>
          </a:stretch>
        </p:blipFill>
        <p:spPr>
          <a:xfrm>
            <a:off x="3109908" y="2663726"/>
            <a:ext cx="1991602" cy="968742"/>
          </a:xfrm>
          <a:prstGeom prst="rect">
            <a:avLst/>
          </a:prstGeom>
        </p:spPr>
      </p:pic>
      <p:sp>
        <p:nvSpPr>
          <p:cNvPr id="88" name="TextBox 1">
            <a:extLst>
              <a:ext uri="{FF2B5EF4-FFF2-40B4-BE49-F238E27FC236}">
                <a16:creationId xmlns:a16="http://schemas.microsoft.com/office/drawing/2014/main" id="{0F3299BC-50B7-4E1E-BB33-A0E2665660E5}"/>
              </a:ext>
            </a:extLst>
          </p:cNvPr>
          <p:cNvSpPr txBox="1">
            <a:spLocks noChangeArrowheads="1"/>
          </p:cNvSpPr>
          <p:nvPr/>
        </p:nvSpPr>
        <p:spPr bwMode="auto">
          <a:xfrm>
            <a:off x="67378" y="6046270"/>
            <a:ext cx="71900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fontAlgn="base">
              <a:lnSpc>
                <a:spcPct val="100000"/>
              </a:lnSpc>
              <a:spcBef>
                <a:spcPct val="0"/>
              </a:spcBef>
              <a:spcAft>
                <a:spcPct val="0"/>
              </a:spcAft>
              <a:buFontTx/>
              <a:buNone/>
            </a:pPr>
            <a:r>
              <a:rPr lang="fr-CA" altLang="en-US" sz="1100" b="1" dirty="0">
                <a:solidFill>
                  <a:prstClr val="black"/>
                </a:solidFill>
                <a:latin typeface="Arial Narrow" panose="020B0606020202030204" pitchFamily="34" charset="0"/>
                <a:cs typeface="Arial" panose="020B0604020202020204" pitchFamily="34" charset="0"/>
              </a:rPr>
              <a:t>* </a:t>
            </a:r>
            <a:r>
              <a:rPr lang="fr-CA" altLang="en-US" sz="1100" dirty="0" err="1">
                <a:solidFill>
                  <a:prstClr val="black"/>
                </a:solidFill>
                <a:latin typeface="Arial Narrow" panose="020B0606020202030204" pitchFamily="34" charset="0"/>
                <a:cs typeface="Arial" panose="020B0604020202020204" pitchFamily="34" charset="0"/>
              </a:rPr>
              <a:t>Secondary</a:t>
            </a:r>
            <a:r>
              <a:rPr lang="fr-CA" altLang="en-US" sz="1100" dirty="0">
                <a:solidFill>
                  <a:prstClr val="black"/>
                </a:solidFill>
                <a:latin typeface="Arial Narrow" panose="020B0606020202030204" pitchFamily="34" charset="0"/>
                <a:cs typeface="Arial" panose="020B0604020202020204" pitchFamily="34" charset="0"/>
              </a:rPr>
              <a:t> causes </a:t>
            </a:r>
            <a:r>
              <a:rPr lang="fr-CA" altLang="en-US" sz="1100" dirty="0" err="1">
                <a:solidFill>
                  <a:prstClr val="black"/>
                </a:solidFill>
                <a:latin typeface="Arial Narrow" panose="020B0606020202030204" pitchFamily="34" charset="0"/>
                <a:cs typeface="Arial" panose="020B0604020202020204" pitchFamily="34" charset="0"/>
              </a:rPr>
              <a:t>ruled</a:t>
            </a:r>
            <a:r>
              <a:rPr lang="fr-CA" altLang="en-US" sz="1100" dirty="0">
                <a:solidFill>
                  <a:prstClr val="black"/>
                </a:solidFill>
                <a:latin typeface="Arial Narrow" panose="020B0606020202030204" pitchFamily="34" charset="0"/>
                <a:cs typeface="Arial" panose="020B0604020202020204" pitchFamily="34" charset="0"/>
              </a:rPr>
              <a:t> out (</a:t>
            </a:r>
            <a:r>
              <a:rPr lang="fr-CA" altLang="en-US" sz="1100" dirty="0" err="1">
                <a:solidFill>
                  <a:prstClr val="black"/>
                </a:solidFill>
                <a:latin typeface="Arial Narrow" panose="020B0606020202030204" pitchFamily="34" charset="0"/>
                <a:cs typeface="Arial" panose="020B0604020202020204" pitchFamily="34" charset="0"/>
              </a:rPr>
              <a:t>nephrotic</a:t>
            </a:r>
            <a:r>
              <a:rPr lang="fr-CA" altLang="en-US" sz="1100" dirty="0">
                <a:solidFill>
                  <a:prstClr val="black"/>
                </a:solidFill>
                <a:latin typeface="Arial Narrow" panose="020B0606020202030204" pitchFamily="34" charset="0"/>
                <a:cs typeface="Arial" panose="020B0604020202020204" pitchFamily="34" charset="0"/>
              </a:rPr>
              <a:t> syndrome, obstructive </a:t>
            </a:r>
            <a:r>
              <a:rPr lang="fr-CA" altLang="en-US" sz="1100" dirty="0" err="1">
                <a:solidFill>
                  <a:prstClr val="black"/>
                </a:solidFill>
                <a:latin typeface="Arial Narrow" panose="020B0606020202030204" pitchFamily="34" charset="0"/>
                <a:cs typeface="Arial" panose="020B0604020202020204" pitchFamily="34" charset="0"/>
              </a:rPr>
              <a:t>jaundice</a:t>
            </a:r>
            <a:r>
              <a:rPr lang="fr-CA" altLang="en-US" sz="1100" dirty="0">
                <a:solidFill>
                  <a:prstClr val="black"/>
                </a:solidFill>
                <a:latin typeface="Arial Narrow" panose="020B0606020202030204" pitchFamily="34" charset="0"/>
                <a:cs typeface="Arial" panose="020B0604020202020204" pitchFamily="34" charset="0"/>
              </a:rPr>
              <a:t> and </a:t>
            </a:r>
            <a:r>
              <a:rPr lang="fr-CA" altLang="en-US" sz="1100" dirty="0" err="1">
                <a:solidFill>
                  <a:prstClr val="black"/>
                </a:solidFill>
                <a:latin typeface="Arial Narrow" panose="020B0606020202030204" pitchFamily="34" charset="0"/>
                <a:cs typeface="Arial" panose="020B0604020202020204" pitchFamily="34" charset="0"/>
              </a:rPr>
              <a:t>hypothyroidism</a:t>
            </a:r>
            <a:r>
              <a:rPr lang="fr-CA" altLang="en-US" sz="1100" dirty="0">
                <a:solidFill>
                  <a:prstClr val="black"/>
                </a:solidFill>
                <a:latin typeface="Arial Narrow" panose="020B0606020202030204" pitchFamily="34" charset="0"/>
                <a:cs typeface="Arial" panose="020B0604020202020204" pitchFamily="34" charset="0"/>
              </a:rPr>
              <a:t>)</a:t>
            </a:r>
          </a:p>
        </p:txBody>
      </p:sp>
    </p:spTree>
    <p:extLst>
      <p:ext uri="{BB962C8B-B14F-4D97-AF65-F5344CB8AC3E}">
        <p14:creationId xmlns:p14="http://schemas.microsoft.com/office/powerpoint/2010/main" val="272836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97" y="6349130"/>
            <a:ext cx="9162797" cy="50886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p:cNvSpPr/>
          <p:nvPr/>
        </p:nvSpPr>
        <p:spPr>
          <a:xfrm>
            <a:off x="-18797" y="0"/>
            <a:ext cx="9162797" cy="1122713"/>
          </a:xfrm>
          <a:prstGeom prst="rect">
            <a:avLst/>
          </a:prstGeom>
          <a:gradFill>
            <a:gsLst>
              <a:gs pos="55000">
                <a:srgbClr val="1181AE"/>
              </a:gs>
              <a:gs pos="0">
                <a:srgbClr val="1181AE"/>
              </a:gs>
              <a:gs pos="100000">
                <a:srgbClr val="095474"/>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8987">
              <a:defRPr/>
            </a:pPr>
            <a:r>
              <a:rPr lang="en-CA" sz="3600" b="1" dirty="0">
                <a:latin typeface="Arial Narrow" panose="020B0606020202030204" pitchFamily="34" charset="0"/>
              </a:rPr>
              <a:t>Familial Hypercholesterolemia Prevalence</a:t>
            </a:r>
          </a:p>
        </p:txBody>
      </p:sp>
      <p:pic>
        <p:nvPicPr>
          <p:cNvPr id="50" name="Picture 49" descr="CHRC logo_with text.psd">
            <a:extLst>
              <a:ext uri="{FF2B5EF4-FFF2-40B4-BE49-F238E27FC236}">
                <a16:creationId xmlns:a16="http://schemas.microsoft.com/office/drawing/2014/main" id="{A1723357-BC60-4190-AFAE-DA87F56C4E5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8352975" y="6377215"/>
            <a:ext cx="708529" cy="452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29">
            <a:extLst>
              <a:ext uri="{FF2B5EF4-FFF2-40B4-BE49-F238E27FC236}">
                <a16:creationId xmlns:a16="http://schemas.microsoft.com/office/drawing/2014/main" id="{FDFF51ED-AAFA-48FC-8CF0-43911E427CA8}"/>
              </a:ext>
            </a:extLst>
          </p:cNvPr>
          <p:cNvSpPr txBox="1">
            <a:spLocks noChangeArrowheads="1"/>
          </p:cNvSpPr>
          <p:nvPr/>
        </p:nvSpPr>
        <p:spPr bwMode="auto">
          <a:xfrm>
            <a:off x="56265" y="6511405"/>
            <a:ext cx="8080737" cy="230832"/>
          </a:xfrm>
          <a:prstGeom prst="rect">
            <a:avLst/>
          </a:prstGeom>
          <a:noFill/>
          <a:ln w="9525">
            <a:noFill/>
            <a:miter lim="800000"/>
            <a:headEnd/>
            <a:tailEnd/>
          </a:ln>
        </p:spPr>
        <p:txBody>
          <a:bodyPr wrap="square">
            <a:spAutoFit/>
          </a:bodyPr>
          <a:lstStyle/>
          <a:p>
            <a:pPr lvl="0"/>
            <a:r>
              <a:rPr lang="en-CA" sz="900" dirty="0" err="1">
                <a:solidFill>
                  <a:srgbClr val="FFFFFF"/>
                </a:solidFill>
                <a:latin typeface="Arial Narrow" panose="020B0606020202030204" pitchFamily="34" charset="0"/>
                <a:cs typeface="Arial" charset="0"/>
              </a:rPr>
              <a:t>Nordestgaard</a:t>
            </a:r>
            <a:r>
              <a:rPr lang="en-CA" sz="900" dirty="0">
                <a:solidFill>
                  <a:srgbClr val="FFFFFF"/>
                </a:solidFill>
                <a:latin typeface="Arial Narrow" panose="020B0606020202030204" pitchFamily="34" charset="0"/>
                <a:cs typeface="Arial" charset="0"/>
              </a:rPr>
              <a:t> B G et al. </a:t>
            </a:r>
            <a:r>
              <a:rPr lang="en-CA" sz="900" dirty="0" err="1">
                <a:solidFill>
                  <a:srgbClr val="FFFFFF"/>
                </a:solidFill>
                <a:latin typeface="Arial Narrow" panose="020B0606020202030204" pitchFamily="34" charset="0"/>
                <a:cs typeface="Arial" charset="0"/>
              </a:rPr>
              <a:t>Eur</a:t>
            </a:r>
            <a:r>
              <a:rPr lang="en-CA" sz="900" dirty="0">
                <a:solidFill>
                  <a:srgbClr val="FFFFFF"/>
                </a:solidFill>
                <a:latin typeface="Arial Narrow" panose="020B0606020202030204" pitchFamily="34" charset="0"/>
                <a:cs typeface="Arial" charset="0"/>
              </a:rPr>
              <a:t> Heart J 2013;34:3478-3490</a:t>
            </a:r>
          </a:p>
        </p:txBody>
      </p:sp>
      <p:grpSp>
        <p:nvGrpSpPr>
          <p:cNvPr id="58" name="Group 45">
            <a:extLst>
              <a:ext uri="{FF2B5EF4-FFF2-40B4-BE49-F238E27FC236}">
                <a16:creationId xmlns:a16="http://schemas.microsoft.com/office/drawing/2014/main" id="{FB9FE792-689D-479A-A1A4-E7EB4F0EFF2D}"/>
              </a:ext>
            </a:extLst>
          </p:cNvPr>
          <p:cNvGrpSpPr>
            <a:grpSpLocks/>
          </p:cNvGrpSpPr>
          <p:nvPr/>
        </p:nvGrpSpPr>
        <p:grpSpPr bwMode="auto">
          <a:xfrm>
            <a:off x="1068946" y="1346200"/>
            <a:ext cx="7013575" cy="2674938"/>
            <a:chOff x="1007376" y="1180978"/>
            <a:chExt cx="7013670" cy="2674954"/>
          </a:xfrm>
        </p:grpSpPr>
        <p:sp>
          <p:nvSpPr>
            <p:cNvPr id="59" name="Hexagon 58">
              <a:extLst>
                <a:ext uri="{FF2B5EF4-FFF2-40B4-BE49-F238E27FC236}">
                  <a16:creationId xmlns:a16="http://schemas.microsoft.com/office/drawing/2014/main" id="{6699C1D6-0F6B-4E46-8A7B-3DED07CC30F5}"/>
                </a:ext>
              </a:extLst>
            </p:cNvPr>
            <p:cNvSpPr/>
            <p:nvPr/>
          </p:nvSpPr>
          <p:spPr>
            <a:xfrm>
              <a:off x="1123266" y="1230191"/>
              <a:ext cx="6897780" cy="285752"/>
            </a:xfrm>
            <a:prstGeom prst="hexagon">
              <a:avLst/>
            </a:prstGeom>
            <a:solidFill>
              <a:srgbClr val="0A5C7E">
                <a:alpha val="78000"/>
              </a:srgbClr>
            </a:solidFill>
            <a:ln w="6350" cap="flat" cmpd="sng" algn="ctr">
              <a:solidFill>
                <a:srgbClr val="44546A">
                  <a:lumMod val="20000"/>
                  <a:lumOff val="80000"/>
                </a:srgbClr>
              </a:solidFill>
              <a:prstDash val="solid"/>
              <a:miter lim="800000"/>
            </a:ln>
            <a:effectLst/>
          </p:spPr>
          <p:txBody>
            <a:bodyPr anchor="ctr">
              <a:normAutofit fontScale="625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panose="020B0606020202030204" pitchFamily="34" charset="0"/>
                <a:cs typeface="Calibri" pitchFamily="34" charset="0"/>
              </a:endParaRPr>
            </a:p>
          </p:txBody>
        </p:sp>
        <p:sp>
          <p:nvSpPr>
            <p:cNvPr id="60" name="Content Placeholder 3">
              <a:extLst>
                <a:ext uri="{FF2B5EF4-FFF2-40B4-BE49-F238E27FC236}">
                  <a16:creationId xmlns:a16="http://schemas.microsoft.com/office/drawing/2014/main" id="{C374491B-7307-4EDE-8ED8-7507BA4298DA}"/>
                </a:ext>
              </a:extLst>
            </p:cNvPr>
            <p:cNvSpPr txBox="1">
              <a:spLocks/>
            </p:cNvSpPr>
            <p:nvPr/>
          </p:nvSpPr>
          <p:spPr bwMode="auto">
            <a:xfrm>
              <a:off x="1304143" y="1180978"/>
              <a:ext cx="6673815" cy="45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69875">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69875">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69875">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69875">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6987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6987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6987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6987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base" latinLnBrk="0" hangingPunct="1">
                <a:lnSpc>
                  <a:spcPct val="100000"/>
                </a:lnSpc>
                <a:spcBef>
                  <a:spcPts val="500"/>
                </a:spcBef>
                <a:spcAft>
                  <a:spcPct val="0"/>
                </a:spcAft>
                <a:buClr>
                  <a:srgbClr val="EF4136"/>
                </a:buClr>
                <a:buSzTx/>
                <a:buFont typeface="Wingdings" panose="05000000000000000000" pitchFamily="2" charset="2"/>
                <a:buNone/>
                <a:tabLst/>
                <a:defRPr/>
              </a:pPr>
              <a:r>
                <a:rPr kumimoji="0" lang="en-CA" altLang="en-US" sz="1800" b="1" i="0" u="none" strike="noStrike" kern="0" cap="none" spc="0" normalizeH="0" baseline="0" noProof="0" dirty="0">
                  <a:ln>
                    <a:noFill/>
                  </a:ln>
                  <a:solidFill>
                    <a:schemeClr val="bg1"/>
                  </a:solidFill>
                  <a:effectLst/>
                  <a:uLnTx/>
                  <a:uFillTx/>
                  <a:latin typeface="Arial Narrow" panose="020B0606020202030204" pitchFamily="34" charset="0"/>
                  <a:ea typeface="Calibri" panose="020F0502020204030204" pitchFamily="34" charset="0"/>
                  <a:cs typeface="Calibri" panose="020F0502020204030204" pitchFamily="34" charset="0"/>
                </a:rPr>
                <a:t>FH is one of the most common genetic diseases worldwide</a:t>
              </a:r>
            </a:p>
          </p:txBody>
        </p:sp>
        <p:sp>
          <p:nvSpPr>
            <p:cNvPr id="61" name="TextBox 60">
              <a:extLst>
                <a:ext uri="{FF2B5EF4-FFF2-40B4-BE49-F238E27FC236}">
                  <a16:creationId xmlns:a16="http://schemas.microsoft.com/office/drawing/2014/main" id="{CD517DA1-8A6C-4CC9-B7DC-8C2B1B9B0082}"/>
                </a:ext>
              </a:extLst>
            </p:cNvPr>
            <p:cNvSpPr txBox="1"/>
            <p:nvPr/>
          </p:nvSpPr>
          <p:spPr>
            <a:xfrm>
              <a:off x="4188769" y="3579705"/>
              <a:ext cx="3052804" cy="276227"/>
            </a:xfrm>
            <a:prstGeom prst="rect">
              <a:avLst/>
            </a:prstGeom>
            <a:noFill/>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Frequency per 1000 births</a:t>
              </a:r>
            </a:p>
          </p:txBody>
        </p:sp>
        <p:sp>
          <p:nvSpPr>
            <p:cNvPr id="62" name="Line 24">
              <a:extLst>
                <a:ext uri="{FF2B5EF4-FFF2-40B4-BE49-F238E27FC236}">
                  <a16:creationId xmlns:a16="http://schemas.microsoft.com/office/drawing/2014/main" id="{D6BF1252-5CDD-4F61-913E-A125BC14EA0A}"/>
                </a:ext>
              </a:extLst>
            </p:cNvPr>
            <p:cNvSpPr>
              <a:spLocks noChangeShapeType="1"/>
            </p:cNvSpPr>
            <p:nvPr/>
          </p:nvSpPr>
          <p:spPr bwMode="auto">
            <a:xfrm rot="16200000" flipH="1">
              <a:off x="4115750"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3" name="Line 24">
              <a:extLst>
                <a:ext uri="{FF2B5EF4-FFF2-40B4-BE49-F238E27FC236}">
                  <a16:creationId xmlns:a16="http://schemas.microsoft.com/office/drawing/2014/main" id="{BBA8FDDC-F5F5-4487-B54C-1099C495317F}"/>
                </a:ext>
              </a:extLst>
            </p:cNvPr>
            <p:cNvSpPr>
              <a:spLocks noChangeShapeType="1"/>
            </p:cNvSpPr>
            <p:nvPr/>
          </p:nvSpPr>
          <p:spPr bwMode="auto">
            <a:xfrm rot="16200000" flipH="1">
              <a:off x="3356915"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4" name="Line 24">
              <a:extLst>
                <a:ext uri="{FF2B5EF4-FFF2-40B4-BE49-F238E27FC236}">
                  <a16:creationId xmlns:a16="http://schemas.microsoft.com/office/drawing/2014/main" id="{F5299093-DBD0-40B7-A321-C1DCE9053633}"/>
                </a:ext>
              </a:extLst>
            </p:cNvPr>
            <p:cNvSpPr>
              <a:spLocks noChangeShapeType="1"/>
            </p:cNvSpPr>
            <p:nvPr/>
          </p:nvSpPr>
          <p:spPr bwMode="auto">
            <a:xfrm rot="16200000" flipH="1">
              <a:off x="4871410"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5" name="Line 24">
              <a:extLst>
                <a:ext uri="{FF2B5EF4-FFF2-40B4-BE49-F238E27FC236}">
                  <a16:creationId xmlns:a16="http://schemas.microsoft.com/office/drawing/2014/main" id="{75A586BA-0E7B-4214-8647-C6BCBD4F908A}"/>
                </a:ext>
              </a:extLst>
            </p:cNvPr>
            <p:cNvSpPr>
              <a:spLocks noChangeShapeType="1"/>
            </p:cNvSpPr>
            <p:nvPr/>
          </p:nvSpPr>
          <p:spPr bwMode="auto">
            <a:xfrm rot="16200000" flipH="1">
              <a:off x="5622309"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6" name="Line 24">
              <a:extLst>
                <a:ext uri="{FF2B5EF4-FFF2-40B4-BE49-F238E27FC236}">
                  <a16:creationId xmlns:a16="http://schemas.microsoft.com/office/drawing/2014/main" id="{427B6221-F2CA-42DF-8144-D6D3D0966760}"/>
                </a:ext>
              </a:extLst>
            </p:cNvPr>
            <p:cNvSpPr>
              <a:spLocks noChangeShapeType="1"/>
            </p:cNvSpPr>
            <p:nvPr/>
          </p:nvSpPr>
          <p:spPr bwMode="auto">
            <a:xfrm rot="16200000" flipH="1">
              <a:off x="6382731" y="2508136"/>
              <a:ext cx="1866911" cy="0"/>
            </a:xfrm>
            <a:prstGeom prst="line">
              <a:avLst/>
            </a:prstGeom>
            <a:noFill/>
            <a:ln w="9525"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67" name="TextBox 66">
              <a:extLst>
                <a:ext uri="{FF2B5EF4-FFF2-40B4-BE49-F238E27FC236}">
                  <a16:creationId xmlns:a16="http://schemas.microsoft.com/office/drawing/2014/main" id="{87D35829-CAA5-4C7C-906A-FD1E36C0C362}"/>
                </a:ext>
              </a:extLst>
            </p:cNvPr>
            <p:cNvSpPr txBox="1"/>
            <p:nvPr/>
          </p:nvSpPr>
          <p:spPr>
            <a:xfrm>
              <a:off x="1293130" y="1574680"/>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Heterozygote FH</a:t>
              </a:r>
            </a:p>
          </p:txBody>
        </p:sp>
        <p:sp>
          <p:nvSpPr>
            <p:cNvPr id="68" name="TextBox 67">
              <a:extLst>
                <a:ext uri="{FF2B5EF4-FFF2-40B4-BE49-F238E27FC236}">
                  <a16:creationId xmlns:a16="http://schemas.microsoft.com/office/drawing/2014/main" id="{C258A5E0-E324-463A-827D-4B9DEE1D2B80}"/>
                </a:ext>
              </a:extLst>
            </p:cNvPr>
            <p:cNvSpPr txBox="1"/>
            <p:nvPr/>
          </p:nvSpPr>
          <p:spPr>
            <a:xfrm>
              <a:off x="1293130" y="3317766"/>
              <a:ext cx="2147917" cy="252415"/>
            </a:xfrm>
            <a:prstGeom prst="rect">
              <a:avLst/>
            </a:prstGeom>
            <a:noFill/>
          </p:spPr>
          <p:txBody>
            <a:bodyPr>
              <a:normAutofit fontScale="85000" lnSpcReduction="20000"/>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Hemophilia</a:t>
              </a:r>
            </a:p>
          </p:txBody>
        </p:sp>
        <p:sp>
          <p:nvSpPr>
            <p:cNvPr id="69" name="TextBox 68">
              <a:extLst>
                <a:ext uri="{FF2B5EF4-FFF2-40B4-BE49-F238E27FC236}">
                  <a16:creationId xmlns:a16="http://schemas.microsoft.com/office/drawing/2014/main" id="{6E5F22BC-E308-41F6-A75E-E2A1049ED446}"/>
                </a:ext>
              </a:extLst>
            </p:cNvPr>
            <p:cNvSpPr txBox="1"/>
            <p:nvPr/>
          </p:nvSpPr>
          <p:spPr>
            <a:xfrm>
              <a:off x="1293130" y="1766770"/>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Osteosclerosis</a:t>
              </a:r>
              <a:endPar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sp>
          <p:nvSpPr>
            <p:cNvPr id="70" name="TextBox 69">
              <a:extLst>
                <a:ext uri="{FF2B5EF4-FFF2-40B4-BE49-F238E27FC236}">
                  <a16:creationId xmlns:a16="http://schemas.microsoft.com/office/drawing/2014/main" id="{3B8F0FD8-5164-4501-9532-B1670300AEB0}"/>
                </a:ext>
              </a:extLst>
            </p:cNvPr>
            <p:cNvSpPr txBox="1"/>
            <p:nvPr/>
          </p:nvSpPr>
          <p:spPr>
            <a:xfrm>
              <a:off x="1342344" y="1968383"/>
              <a:ext cx="2147916" cy="250827"/>
            </a:xfrm>
            <a:prstGeom prst="rect">
              <a:avLst/>
            </a:prstGeom>
            <a:noFill/>
          </p:spPr>
          <p:txBody>
            <a:bodyPr>
              <a:normAutofit fontScale="85000" lnSpcReduction="20000"/>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Polycyctic</a:t>
              </a: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 renal disease</a:t>
              </a:r>
            </a:p>
          </p:txBody>
        </p:sp>
        <p:sp>
          <p:nvSpPr>
            <p:cNvPr id="71" name="TextBox 70">
              <a:extLst>
                <a:ext uri="{FF2B5EF4-FFF2-40B4-BE49-F238E27FC236}">
                  <a16:creationId xmlns:a16="http://schemas.microsoft.com/office/drawing/2014/main" id="{5E67DECC-2BAC-48FE-9313-CE795EE23F9A}"/>
                </a:ext>
              </a:extLst>
            </p:cNvPr>
            <p:cNvSpPr txBox="1"/>
            <p:nvPr/>
          </p:nvSpPr>
          <p:spPr>
            <a:xfrm>
              <a:off x="1293130" y="2166822"/>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Huntington disease</a:t>
              </a:r>
            </a:p>
          </p:txBody>
        </p:sp>
        <p:sp>
          <p:nvSpPr>
            <p:cNvPr id="72" name="TextBox 71">
              <a:extLst>
                <a:ext uri="{FF2B5EF4-FFF2-40B4-BE49-F238E27FC236}">
                  <a16:creationId xmlns:a16="http://schemas.microsoft.com/office/drawing/2014/main" id="{B325351B-F285-453C-9FA1-AAE871FA710C}"/>
                </a:ext>
              </a:extLst>
            </p:cNvPr>
            <p:cNvSpPr txBox="1"/>
            <p:nvPr/>
          </p:nvSpPr>
          <p:spPr>
            <a:xfrm>
              <a:off x="1293130" y="2362085"/>
              <a:ext cx="2147917" cy="250827"/>
            </a:xfrm>
            <a:prstGeom prst="rect">
              <a:avLst/>
            </a:prstGeom>
            <a:noFill/>
          </p:spPr>
          <p:txBody>
            <a:bodyPr>
              <a:normAutofit fontScale="85000" lnSpcReduction="20000"/>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Cystic fibrosis</a:t>
              </a:r>
            </a:p>
          </p:txBody>
        </p:sp>
        <p:sp>
          <p:nvSpPr>
            <p:cNvPr id="73" name="TextBox 72">
              <a:extLst>
                <a:ext uri="{FF2B5EF4-FFF2-40B4-BE49-F238E27FC236}">
                  <a16:creationId xmlns:a16="http://schemas.microsoft.com/office/drawing/2014/main" id="{F7385E15-CA8F-49C4-BE83-A5250502EE42}"/>
                </a:ext>
              </a:extLst>
            </p:cNvPr>
            <p:cNvSpPr txBox="1"/>
            <p:nvPr/>
          </p:nvSpPr>
          <p:spPr>
            <a:xfrm>
              <a:off x="1007376" y="2739912"/>
              <a:ext cx="2447958" cy="238126"/>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Duchenne</a:t>
              </a: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 </a:t>
              </a: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musclular</a:t>
              </a: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 dystrophy</a:t>
              </a:r>
            </a:p>
          </p:txBody>
        </p:sp>
        <p:sp>
          <p:nvSpPr>
            <p:cNvPr id="75" name="TextBox 74">
              <a:extLst>
                <a:ext uri="{FF2B5EF4-FFF2-40B4-BE49-F238E27FC236}">
                  <a16:creationId xmlns:a16="http://schemas.microsoft.com/office/drawing/2014/main" id="{51303BB6-A1D1-4EA4-8F78-6331F9BD6867}"/>
                </a:ext>
              </a:extLst>
            </p:cNvPr>
            <p:cNvSpPr txBox="1"/>
            <p:nvPr/>
          </p:nvSpPr>
          <p:spPr>
            <a:xfrm>
              <a:off x="1293130" y="2925651"/>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Sickle cell anemia</a:t>
              </a:r>
            </a:p>
          </p:txBody>
        </p:sp>
        <p:sp>
          <p:nvSpPr>
            <p:cNvPr id="79" name="TextBox 78">
              <a:extLst>
                <a:ext uri="{FF2B5EF4-FFF2-40B4-BE49-F238E27FC236}">
                  <a16:creationId xmlns:a16="http://schemas.microsoft.com/office/drawing/2014/main" id="{5F6043DB-99E6-45FB-8E76-0C4FBA985151}"/>
                </a:ext>
              </a:extLst>
            </p:cNvPr>
            <p:cNvSpPr txBox="1"/>
            <p:nvPr/>
          </p:nvSpPr>
          <p:spPr>
            <a:xfrm>
              <a:off x="1278843" y="3125678"/>
              <a:ext cx="2147916" cy="252414"/>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PKU</a:t>
              </a:r>
            </a:p>
          </p:txBody>
        </p:sp>
        <p:sp>
          <p:nvSpPr>
            <p:cNvPr id="85" name="Rounded Rectangle 23">
              <a:extLst>
                <a:ext uri="{FF2B5EF4-FFF2-40B4-BE49-F238E27FC236}">
                  <a16:creationId xmlns:a16="http://schemas.microsoft.com/office/drawing/2014/main" id="{EADB152F-96C8-4CD8-95F1-15A1EA8BC6E2}"/>
                </a:ext>
              </a:extLst>
            </p:cNvPr>
            <p:cNvSpPr/>
            <p:nvPr/>
          </p:nvSpPr>
          <p:spPr>
            <a:xfrm>
              <a:off x="3544235" y="1831857"/>
              <a:ext cx="752485" cy="114301"/>
            </a:xfrm>
            <a:prstGeom prst="roundRect">
              <a:avLst/>
            </a:prstGeom>
            <a:solidFill>
              <a:schemeClr val="accent1">
                <a:lumMod val="40000"/>
                <a:lumOff val="60000"/>
              </a:schemeClr>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86" name="Rounded Rectangle 24">
              <a:extLst>
                <a:ext uri="{FF2B5EF4-FFF2-40B4-BE49-F238E27FC236}">
                  <a16:creationId xmlns:a16="http://schemas.microsoft.com/office/drawing/2014/main" id="{D2AEBBBE-F1E4-4023-82A6-4A820A85060F}"/>
                </a:ext>
              </a:extLst>
            </p:cNvPr>
            <p:cNvSpPr/>
            <p:nvPr/>
          </p:nvSpPr>
          <p:spPr>
            <a:xfrm>
              <a:off x="3544235" y="2027121"/>
              <a:ext cx="601671" cy="114301"/>
            </a:xfrm>
            <a:prstGeom prst="roundRect">
              <a:avLst/>
            </a:prstGeom>
            <a:solidFill>
              <a:schemeClr val="accent1">
                <a:lumMod val="40000"/>
                <a:lumOff val="60000"/>
              </a:schemeClr>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87" name="Rounded Rectangle 25">
              <a:extLst>
                <a:ext uri="{FF2B5EF4-FFF2-40B4-BE49-F238E27FC236}">
                  <a16:creationId xmlns:a16="http://schemas.microsoft.com/office/drawing/2014/main" id="{64F5BC4E-C3F1-4BDB-93BD-AA395856AD5F}"/>
                </a:ext>
              </a:extLst>
            </p:cNvPr>
            <p:cNvSpPr/>
            <p:nvPr/>
          </p:nvSpPr>
          <p:spPr>
            <a:xfrm>
              <a:off x="3544235" y="2225559"/>
              <a:ext cx="374655" cy="114301"/>
            </a:xfrm>
            <a:prstGeom prst="roundRect">
              <a:avLst/>
            </a:prstGeom>
            <a:solidFill>
              <a:schemeClr val="accent1">
                <a:lumMod val="40000"/>
                <a:lumOff val="60000"/>
              </a:schemeClr>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89" name="Rounded Rectangle 26">
              <a:extLst>
                <a:ext uri="{FF2B5EF4-FFF2-40B4-BE49-F238E27FC236}">
                  <a16:creationId xmlns:a16="http://schemas.microsoft.com/office/drawing/2014/main" id="{BD8A116D-3E0D-407C-B906-D6D3CDDF6265}"/>
                </a:ext>
              </a:extLst>
            </p:cNvPr>
            <p:cNvSpPr/>
            <p:nvPr/>
          </p:nvSpPr>
          <p:spPr>
            <a:xfrm>
              <a:off x="3544235" y="2425585"/>
              <a:ext cx="296867" cy="114301"/>
            </a:xfrm>
            <a:prstGeom prst="roundRect">
              <a:avLst/>
            </a:prstGeom>
            <a:solidFill>
              <a:schemeClr val="accent1">
                <a:lumMod val="40000"/>
                <a:lumOff val="60000"/>
              </a:schemeClr>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0" name="Rounded Rectangle 27">
              <a:extLst>
                <a:ext uri="{FF2B5EF4-FFF2-40B4-BE49-F238E27FC236}">
                  <a16:creationId xmlns:a16="http://schemas.microsoft.com/office/drawing/2014/main" id="{C28958D6-0623-4E72-8E4D-C31D22454CBD}"/>
                </a:ext>
              </a:extLst>
            </p:cNvPr>
            <p:cNvSpPr/>
            <p:nvPr/>
          </p:nvSpPr>
          <p:spPr>
            <a:xfrm>
              <a:off x="3544235" y="2803413"/>
              <a:ext cx="220666" cy="114301"/>
            </a:xfrm>
            <a:prstGeom prst="roundRect">
              <a:avLst/>
            </a:prstGeom>
            <a:solidFill>
              <a:schemeClr val="accent1">
                <a:lumMod val="40000"/>
                <a:lumOff val="60000"/>
              </a:schemeClr>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1" name="Rounded Rectangle 28">
              <a:extLst>
                <a:ext uri="{FF2B5EF4-FFF2-40B4-BE49-F238E27FC236}">
                  <a16:creationId xmlns:a16="http://schemas.microsoft.com/office/drawing/2014/main" id="{43FD6770-3A4C-4D9D-AA62-890D0B008B64}"/>
                </a:ext>
              </a:extLst>
            </p:cNvPr>
            <p:cNvSpPr/>
            <p:nvPr/>
          </p:nvSpPr>
          <p:spPr>
            <a:xfrm>
              <a:off x="3544235" y="2978039"/>
              <a:ext cx="74614" cy="114301"/>
            </a:xfrm>
            <a:prstGeom prst="roundRect">
              <a:avLst/>
            </a:prstGeom>
            <a:solidFill>
              <a:schemeClr val="accent1">
                <a:lumMod val="40000"/>
                <a:lumOff val="60000"/>
              </a:schemeClr>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2" name="Rounded Rectangle 29">
              <a:extLst>
                <a:ext uri="{FF2B5EF4-FFF2-40B4-BE49-F238E27FC236}">
                  <a16:creationId xmlns:a16="http://schemas.microsoft.com/office/drawing/2014/main" id="{AC7B3B34-7612-4F0B-A6E5-E7E0F999B7DE}"/>
                </a:ext>
              </a:extLst>
            </p:cNvPr>
            <p:cNvSpPr/>
            <p:nvPr/>
          </p:nvSpPr>
          <p:spPr>
            <a:xfrm>
              <a:off x="3544235" y="3178065"/>
              <a:ext cx="74614" cy="114301"/>
            </a:xfrm>
            <a:prstGeom prst="roundRect">
              <a:avLst/>
            </a:prstGeom>
            <a:solidFill>
              <a:schemeClr val="accent1">
                <a:lumMod val="40000"/>
                <a:lumOff val="60000"/>
              </a:schemeClr>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3" name="Rounded Rectangle 30">
              <a:extLst>
                <a:ext uri="{FF2B5EF4-FFF2-40B4-BE49-F238E27FC236}">
                  <a16:creationId xmlns:a16="http://schemas.microsoft.com/office/drawing/2014/main" id="{213828FA-59C7-467F-9FBB-4E842527F0C8}"/>
                </a:ext>
              </a:extLst>
            </p:cNvPr>
            <p:cNvSpPr/>
            <p:nvPr/>
          </p:nvSpPr>
          <p:spPr>
            <a:xfrm>
              <a:off x="3544235" y="3373329"/>
              <a:ext cx="74614" cy="115888"/>
            </a:xfrm>
            <a:prstGeom prst="roundRect">
              <a:avLst/>
            </a:prstGeom>
            <a:solidFill>
              <a:schemeClr val="accent1">
                <a:lumMod val="40000"/>
                <a:lumOff val="60000"/>
              </a:schemeClr>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94" name="TextBox 93">
              <a:extLst>
                <a:ext uri="{FF2B5EF4-FFF2-40B4-BE49-F238E27FC236}">
                  <a16:creationId xmlns:a16="http://schemas.microsoft.com/office/drawing/2014/main" id="{FCF95CF6-840C-412D-BC10-1845CDF90BB8}"/>
                </a:ext>
              </a:extLst>
            </p:cNvPr>
            <p:cNvSpPr txBox="1"/>
            <p:nvPr/>
          </p:nvSpPr>
          <p:spPr>
            <a:xfrm>
              <a:off x="3428347" y="3481429"/>
              <a:ext cx="223840" cy="250827"/>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0</a:t>
              </a:r>
            </a:p>
          </p:txBody>
        </p:sp>
        <p:sp>
          <p:nvSpPr>
            <p:cNvPr id="95" name="TextBox 94">
              <a:extLst>
                <a:ext uri="{FF2B5EF4-FFF2-40B4-BE49-F238E27FC236}">
                  <a16:creationId xmlns:a16="http://schemas.microsoft.com/office/drawing/2014/main" id="{AC466B4A-CF9B-4E1C-8A68-9530C2FA3B48}"/>
                </a:ext>
              </a:extLst>
            </p:cNvPr>
            <p:cNvSpPr txBox="1"/>
            <p:nvPr/>
          </p:nvSpPr>
          <p:spPr>
            <a:xfrm>
              <a:off x="4176069" y="3481429"/>
              <a:ext cx="225428"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1</a:t>
              </a:r>
            </a:p>
          </p:txBody>
        </p:sp>
        <p:sp>
          <p:nvSpPr>
            <p:cNvPr id="96" name="TextBox 95">
              <a:extLst>
                <a:ext uri="{FF2B5EF4-FFF2-40B4-BE49-F238E27FC236}">
                  <a16:creationId xmlns:a16="http://schemas.microsoft.com/office/drawing/2014/main" id="{61F259A0-2897-4499-859C-FE79C58DF8CC}"/>
                </a:ext>
              </a:extLst>
            </p:cNvPr>
            <p:cNvSpPr txBox="1"/>
            <p:nvPr/>
          </p:nvSpPr>
          <p:spPr>
            <a:xfrm>
              <a:off x="4931729" y="3481429"/>
              <a:ext cx="225428"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2</a:t>
              </a:r>
            </a:p>
          </p:txBody>
        </p:sp>
        <p:sp>
          <p:nvSpPr>
            <p:cNvPr id="97" name="TextBox 96">
              <a:extLst>
                <a:ext uri="{FF2B5EF4-FFF2-40B4-BE49-F238E27FC236}">
                  <a16:creationId xmlns:a16="http://schemas.microsoft.com/office/drawing/2014/main" id="{B508B123-9825-48FF-8892-150D71C5011A}"/>
                </a:ext>
              </a:extLst>
            </p:cNvPr>
            <p:cNvSpPr txBox="1"/>
            <p:nvPr/>
          </p:nvSpPr>
          <p:spPr>
            <a:xfrm>
              <a:off x="5695327" y="3481429"/>
              <a:ext cx="223840"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3</a:t>
              </a:r>
            </a:p>
          </p:txBody>
        </p:sp>
        <p:sp>
          <p:nvSpPr>
            <p:cNvPr id="98" name="TextBox 97">
              <a:extLst>
                <a:ext uri="{FF2B5EF4-FFF2-40B4-BE49-F238E27FC236}">
                  <a16:creationId xmlns:a16="http://schemas.microsoft.com/office/drawing/2014/main" id="{6BADBAAD-DA0D-493C-B7E7-95DBE5F52080}"/>
                </a:ext>
              </a:extLst>
            </p:cNvPr>
            <p:cNvSpPr txBox="1"/>
            <p:nvPr/>
          </p:nvSpPr>
          <p:spPr>
            <a:xfrm>
              <a:off x="6439875" y="3481429"/>
              <a:ext cx="223841"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4</a:t>
              </a:r>
            </a:p>
          </p:txBody>
        </p:sp>
        <p:sp>
          <p:nvSpPr>
            <p:cNvPr id="99" name="TextBox 98">
              <a:extLst>
                <a:ext uri="{FF2B5EF4-FFF2-40B4-BE49-F238E27FC236}">
                  <a16:creationId xmlns:a16="http://schemas.microsoft.com/office/drawing/2014/main" id="{A61B016E-FCE6-4031-9BE5-7AFCF5A62198}"/>
                </a:ext>
              </a:extLst>
            </p:cNvPr>
            <p:cNvSpPr txBox="1"/>
            <p:nvPr/>
          </p:nvSpPr>
          <p:spPr>
            <a:xfrm>
              <a:off x="7200298" y="3481429"/>
              <a:ext cx="225428" cy="225426"/>
            </a:xfrm>
            <a:prstGeom prst="rect">
              <a:avLst/>
            </a:prstGeom>
            <a:noFill/>
          </p:spPr>
          <p:txBody>
            <a:bodyP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5</a:t>
              </a:r>
            </a:p>
          </p:txBody>
        </p:sp>
        <p:sp>
          <p:nvSpPr>
            <p:cNvPr id="100" name="Rounded Rectangle 37">
              <a:extLst>
                <a:ext uri="{FF2B5EF4-FFF2-40B4-BE49-F238E27FC236}">
                  <a16:creationId xmlns:a16="http://schemas.microsoft.com/office/drawing/2014/main" id="{8EA7CA7D-0909-4C72-8295-56EE451BE55D}"/>
                </a:ext>
              </a:extLst>
            </p:cNvPr>
            <p:cNvSpPr/>
            <p:nvPr/>
          </p:nvSpPr>
          <p:spPr>
            <a:xfrm flipV="1">
              <a:off x="3544235" y="1650881"/>
              <a:ext cx="3771951" cy="107951"/>
            </a:xfrm>
            <a:prstGeom prst="roundRect">
              <a:avLst/>
            </a:prstGeom>
            <a:solidFill>
              <a:srgbClr val="395283"/>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Narrow" panose="020B0606020202030204" pitchFamily="34" charset="0"/>
                <a:cs typeface="Calibri" pitchFamily="34" charset="0"/>
              </a:endParaRPr>
            </a:p>
          </p:txBody>
        </p:sp>
        <p:sp>
          <p:nvSpPr>
            <p:cNvPr id="101" name="TextBox 100">
              <a:extLst>
                <a:ext uri="{FF2B5EF4-FFF2-40B4-BE49-F238E27FC236}">
                  <a16:creationId xmlns:a16="http://schemas.microsoft.com/office/drawing/2014/main" id="{94290EEE-A52A-4353-8C6F-B8116E748CFB}"/>
                </a:ext>
              </a:extLst>
            </p:cNvPr>
            <p:cNvSpPr txBox="1"/>
            <p:nvPr/>
          </p:nvSpPr>
          <p:spPr>
            <a:xfrm>
              <a:off x="1293130" y="2557349"/>
              <a:ext cx="2147917" cy="250827"/>
            </a:xfrm>
            <a:prstGeom prst="rect">
              <a:avLst/>
            </a:prstGeom>
            <a:noFill/>
          </p:spPr>
          <p:txBody>
            <a:bodyPr>
              <a:normAutofit fontScale="85000" lnSpcReduction="20000"/>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CA" sz="1400" b="1" i="0" u="none" strike="noStrike" kern="0" cap="none" spc="0" normalizeH="0" baseline="0" noProof="0" dirty="0" err="1">
                  <a:ln>
                    <a:noFill/>
                  </a:ln>
                  <a:solidFill>
                    <a:prstClr val="black"/>
                  </a:solidFill>
                  <a:effectLst/>
                  <a:uLnTx/>
                  <a:uFillTx/>
                  <a:latin typeface="Arial Narrow" panose="020B0606020202030204" pitchFamily="34" charset="0"/>
                  <a:cs typeface="Calibri" pitchFamily="34" charset="0"/>
                </a:rPr>
                <a:t>Marfan</a:t>
              </a:r>
              <a:r>
                <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rPr>
                <a:t> syndrome</a:t>
              </a:r>
            </a:p>
          </p:txBody>
        </p:sp>
        <p:sp>
          <p:nvSpPr>
            <p:cNvPr id="102" name="Rounded Rectangle 39">
              <a:extLst>
                <a:ext uri="{FF2B5EF4-FFF2-40B4-BE49-F238E27FC236}">
                  <a16:creationId xmlns:a16="http://schemas.microsoft.com/office/drawing/2014/main" id="{DF55F423-CB61-4AE0-B58E-38DC2F9CDCB3}"/>
                </a:ext>
              </a:extLst>
            </p:cNvPr>
            <p:cNvSpPr/>
            <p:nvPr/>
          </p:nvSpPr>
          <p:spPr>
            <a:xfrm>
              <a:off x="3544235" y="2625612"/>
              <a:ext cx="269879" cy="115889"/>
            </a:xfrm>
            <a:prstGeom prst="roundRect">
              <a:avLst/>
            </a:prstGeom>
            <a:solidFill>
              <a:schemeClr val="accent1">
                <a:lumMod val="40000"/>
                <a:lumOff val="60000"/>
              </a:schemeClr>
            </a:solidFill>
            <a:ln w="12700" cap="flat" cmpd="sng" algn="ctr">
              <a:noFill/>
              <a:prstDash val="solid"/>
              <a:miter lim="800000"/>
            </a:ln>
            <a:effectLst/>
          </p:spPr>
          <p:txBody>
            <a:bodyPr anchor="ctr">
              <a:normAutofit fontScale="250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a:ln>
                  <a:noFill/>
                </a:ln>
                <a:solidFill>
                  <a:prstClr val="white"/>
                </a:solidFill>
                <a:effectLst/>
                <a:uLnTx/>
                <a:uFillTx/>
                <a:latin typeface="Arial Narrow" panose="020B0606020202030204" pitchFamily="34" charset="0"/>
                <a:cs typeface="Calibri" pitchFamily="34" charset="0"/>
              </a:endParaRPr>
            </a:p>
          </p:txBody>
        </p:sp>
        <p:sp>
          <p:nvSpPr>
            <p:cNvPr id="103" name="Line 24">
              <a:extLst>
                <a:ext uri="{FF2B5EF4-FFF2-40B4-BE49-F238E27FC236}">
                  <a16:creationId xmlns:a16="http://schemas.microsoft.com/office/drawing/2014/main" id="{ACAFD75E-3038-4DAD-B79E-C198AB3437C3}"/>
                </a:ext>
              </a:extLst>
            </p:cNvPr>
            <p:cNvSpPr>
              <a:spLocks noChangeShapeType="1"/>
            </p:cNvSpPr>
            <p:nvPr/>
          </p:nvSpPr>
          <p:spPr bwMode="auto">
            <a:xfrm rot="16200000" flipH="1">
              <a:off x="2580562" y="2532307"/>
              <a:ext cx="1930412" cy="0"/>
            </a:xfrm>
            <a:prstGeom prst="line">
              <a:avLst/>
            </a:prstGeom>
            <a:noFill/>
            <a:ln w="19050" cap="flat" cmpd="sng" algn="ctr">
              <a:solidFill>
                <a:sysClr val="windowText" lastClr="000000">
                  <a:lumMod val="50000"/>
                  <a:lumOff val="50000"/>
                </a:sysClr>
              </a:solidFill>
              <a:prstDash val="solid"/>
              <a:miter lim="800000"/>
            </a:ln>
            <a:effectLst/>
            <a:extLst/>
          </p:spPr>
          <p:txBody>
            <a:bodyPr>
              <a:normAutofit fontScale="2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400" b="1" i="0" u="none" strike="noStrike" kern="0" cap="none" spc="0" normalizeH="0" baseline="0" noProof="0" dirty="0">
                <a:ln>
                  <a:noFill/>
                </a:ln>
                <a:solidFill>
                  <a:prstClr val="black"/>
                </a:solidFill>
                <a:effectLst/>
                <a:uLnTx/>
                <a:uFillTx/>
                <a:latin typeface="Arial Narrow" panose="020B0606020202030204" pitchFamily="34" charset="0"/>
                <a:cs typeface="Calibri" pitchFamily="34" charset="0"/>
              </a:endParaRPr>
            </a:p>
          </p:txBody>
        </p:sp>
      </p:grpSp>
      <p:pic>
        <p:nvPicPr>
          <p:cNvPr id="3" name="Picture 2">
            <a:extLst>
              <a:ext uri="{FF2B5EF4-FFF2-40B4-BE49-F238E27FC236}">
                <a16:creationId xmlns:a16="http://schemas.microsoft.com/office/drawing/2014/main" id="{8F4048E2-291F-49C8-8AE9-D2C7D3C3BD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47" y="4064607"/>
            <a:ext cx="1281689" cy="1202224"/>
          </a:xfrm>
          <a:prstGeom prst="rect">
            <a:avLst/>
          </a:prstGeom>
        </p:spPr>
      </p:pic>
      <p:pic>
        <p:nvPicPr>
          <p:cNvPr id="2050" name="Picture 2" descr="Image result for flag of quebec">
            <a:extLst>
              <a:ext uri="{FF2B5EF4-FFF2-40B4-BE49-F238E27FC236}">
                <a16:creationId xmlns:a16="http://schemas.microsoft.com/office/drawing/2014/main" id="{27BB4DF8-6DCF-4D25-91B9-7C8E07EE44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068" y="5364418"/>
            <a:ext cx="1281689" cy="6408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8" name="Rectangle 64">
            <a:extLst>
              <a:ext uri="{FF2B5EF4-FFF2-40B4-BE49-F238E27FC236}">
                <a16:creationId xmlns:a16="http://schemas.microsoft.com/office/drawing/2014/main" id="{F9642636-F2B6-4883-840D-B76BD79B5B62}"/>
              </a:ext>
            </a:extLst>
          </p:cNvPr>
          <p:cNvSpPr>
            <a:spLocks noChangeArrowheads="1"/>
          </p:cNvSpPr>
          <p:nvPr/>
        </p:nvSpPr>
        <p:spPr bwMode="auto">
          <a:xfrm>
            <a:off x="2181688" y="4365637"/>
            <a:ext cx="26132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CA" altLang="en-US" sz="1800" b="1" dirty="0">
                <a:latin typeface="Arial Narrow" panose="020B0606020202030204" pitchFamily="34" charset="0"/>
                <a:ea typeface="Calibri" panose="020F0502020204030204" pitchFamily="34" charset="0"/>
                <a:cs typeface="Times New Roman" panose="02020603050405020304" pitchFamily="18" charset="0"/>
              </a:rPr>
              <a:t>1/500 to 1/250</a:t>
            </a:r>
            <a:r>
              <a:rPr lang="en-CA" altLang="en-US" sz="1800" dirty="0">
                <a:latin typeface="Arial Narrow" panose="020B0606020202030204" pitchFamily="34" charset="0"/>
                <a:ea typeface="Calibri" panose="020F0502020204030204" pitchFamily="34" charset="0"/>
                <a:cs typeface="Times New Roman" panose="02020603050405020304" pitchFamily="18" charset="0"/>
              </a:rPr>
              <a:t> heterozygous</a:t>
            </a:r>
            <a:endParaRPr lang="fr-CA" altLang="en-US" sz="18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109" name="Rectangle 79">
            <a:extLst>
              <a:ext uri="{FF2B5EF4-FFF2-40B4-BE49-F238E27FC236}">
                <a16:creationId xmlns:a16="http://schemas.microsoft.com/office/drawing/2014/main" id="{0C7737FA-2E65-4471-983E-70FD8942DD40}"/>
              </a:ext>
            </a:extLst>
          </p:cNvPr>
          <p:cNvSpPr>
            <a:spLocks noChangeArrowheads="1"/>
          </p:cNvSpPr>
          <p:nvPr/>
        </p:nvSpPr>
        <p:spPr bwMode="auto">
          <a:xfrm>
            <a:off x="2220376" y="5557236"/>
            <a:ext cx="18533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CA" altLang="en-US" sz="1800" b="1" dirty="0">
                <a:latin typeface="Arial Narrow" panose="020B0606020202030204" pitchFamily="34" charset="0"/>
                <a:ea typeface="Calibri" panose="020F0502020204030204" pitchFamily="34" charset="0"/>
                <a:cs typeface="Times New Roman" panose="02020603050405020304" pitchFamily="18" charset="0"/>
              </a:rPr>
              <a:t>1/270</a:t>
            </a:r>
            <a:r>
              <a:rPr lang="en-CA" altLang="en-US" sz="1800" dirty="0">
                <a:latin typeface="Arial Narrow" panose="020B0606020202030204" pitchFamily="34" charset="0"/>
                <a:ea typeface="Calibri" panose="020F0502020204030204" pitchFamily="34" charset="0"/>
                <a:cs typeface="Times New Roman" panose="02020603050405020304" pitchFamily="18" charset="0"/>
              </a:rPr>
              <a:t> heterozygous</a:t>
            </a:r>
            <a:endParaRPr lang="fr-CA" altLang="en-US" sz="1800" dirty="0">
              <a:latin typeface="Arial Narrow" panose="020B060602020203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C3285A71-F3E1-4F9C-98FD-9410C87A7989}"/>
              </a:ext>
            </a:extLst>
          </p:cNvPr>
          <p:cNvCxnSpPr/>
          <p:nvPr/>
        </p:nvCxnSpPr>
        <p:spPr>
          <a:xfrm>
            <a:off x="1542436" y="4562121"/>
            <a:ext cx="616688"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FBFBA4-95D6-4660-8BE2-AC18EBCF3DEE}"/>
              </a:ext>
            </a:extLst>
          </p:cNvPr>
          <p:cNvCxnSpPr/>
          <p:nvPr/>
        </p:nvCxnSpPr>
        <p:spPr>
          <a:xfrm>
            <a:off x="1581124" y="5738034"/>
            <a:ext cx="616688"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6DDC681-FE84-491F-8FFF-4684740C3704}"/>
              </a:ext>
            </a:extLst>
          </p:cNvPr>
          <p:cNvCxnSpPr/>
          <p:nvPr/>
        </p:nvCxnSpPr>
        <p:spPr>
          <a:xfrm>
            <a:off x="4051202" y="5755755"/>
            <a:ext cx="616688"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ZoneTexte 28">
            <a:extLst>
              <a:ext uri="{FF2B5EF4-FFF2-40B4-BE49-F238E27FC236}">
                <a16:creationId xmlns:a16="http://schemas.microsoft.com/office/drawing/2014/main" id="{1C0909FE-8BB6-45A6-9462-2BE5C703F1A8}"/>
              </a:ext>
            </a:extLst>
          </p:cNvPr>
          <p:cNvSpPr txBox="1">
            <a:spLocks noChangeArrowheads="1"/>
          </p:cNvSpPr>
          <p:nvPr/>
        </p:nvSpPr>
        <p:spPr bwMode="auto">
          <a:xfrm>
            <a:off x="4310385" y="4925085"/>
            <a:ext cx="22574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fr-CA" altLang="en-US" sz="1400" dirty="0">
                <a:latin typeface="Arial Narrow" panose="020B0606020202030204" pitchFamily="34" charset="0"/>
                <a:cs typeface="Times New Roman" panose="02020603050405020304" pitchFamily="18" charset="0"/>
              </a:rPr>
              <a:t>Côte-Nord</a:t>
            </a:r>
          </a:p>
          <a:p>
            <a:pPr algn="ctr" eaLnBrk="1" hangingPunct="1">
              <a:lnSpc>
                <a:spcPct val="100000"/>
              </a:lnSpc>
              <a:spcBef>
                <a:spcPct val="0"/>
              </a:spcBef>
              <a:buFontTx/>
              <a:buNone/>
            </a:pPr>
            <a:r>
              <a:rPr lang="fr-CA" altLang="en-US" sz="1400" b="1" dirty="0">
                <a:latin typeface="Arial Narrow" panose="020B0606020202030204" pitchFamily="34" charset="0"/>
                <a:cs typeface="Times New Roman" panose="02020603050405020304" pitchFamily="18" charset="0"/>
              </a:rPr>
              <a:t>1/81</a:t>
            </a:r>
          </a:p>
          <a:p>
            <a:pPr algn="ctr" eaLnBrk="1" hangingPunct="1">
              <a:lnSpc>
                <a:spcPct val="100000"/>
              </a:lnSpc>
              <a:spcBef>
                <a:spcPct val="0"/>
              </a:spcBef>
              <a:buFontTx/>
              <a:buNone/>
            </a:pPr>
            <a:r>
              <a:rPr lang="fr-CA" altLang="en-US" sz="1400" dirty="0">
                <a:latin typeface="Arial Narrow" panose="020B0606020202030204" pitchFamily="34" charset="0"/>
                <a:cs typeface="Times New Roman" panose="02020603050405020304" pitchFamily="18" charset="0"/>
              </a:rPr>
              <a:t>Saguenay Lac St-Jean</a:t>
            </a:r>
          </a:p>
          <a:p>
            <a:pPr algn="ctr" eaLnBrk="1" hangingPunct="1">
              <a:lnSpc>
                <a:spcPct val="100000"/>
              </a:lnSpc>
              <a:spcBef>
                <a:spcPct val="0"/>
              </a:spcBef>
              <a:buFontTx/>
              <a:buNone/>
            </a:pPr>
            <a:r>
              <a:rPr lang="fr-CA" altLang="en-US" sz="1400" b="1" dirty="0">
                <a:latin typeface="Arial Narrow" panose="020B0606020202030204" pitchFamily="34" charset="0"/>
                <a:cs typeface="Times New Roman" panose="02020603050405020304" pitchFamily="18" charset="0"/>
              </a:rPr>
              <a:t>1/122</a:t>
            </a:r>
          </a:p>
          <a:p>
            <a:pPr algn="ctr" eaLnBrk="1" hangingPunct="1">
              <a:lnSpc>
                <a:spcPct val="100000"/>
              </a:lnSpc>
              <a:spcBef>
                <a:spcPct val="0"/>
              </a:spcBef>
              <a:buFontTx/>
              <a:buNone/>
            </a:pPr>
            <a:r>
              <a:rPr lang="fr-CA" altLang="en-US" sz="1400" dirty="0">
                <a:latin typeface="Arial Narrow" panose="020B0606020202030204" pitchFamily="34" charset="0"/>
                <a:cs typeface="Times New Roman" panose="02020603050405020304" pitchFamily="18" charset="0"/>
              </a:rPr>
              <a:t>Gaspésie</a:t>
            </a:r>
          </a:p>
          <a:p>
            <a:pPr algn="ctr" eaLnBrk="1" hangingPunct="1">
              <a:lnSpc>
                <a:spcPct val="100000"/>
              </a:lnSpc>
              <a:spcBef>
                <a:spcPct val="0"/>
              </a:spcBef>
              <a:buFontTx/>
              <a:buNone/>
            </a:pPr>
            <a:r>
              <a:rPr lang="fr-CA" altLang="en-US" sz="1400" b="1" dirty="0">
                <a:latin typeface="Arial Narrow" panose="020B0606020202030204" pitchFamily="34" charset="0"/>
                <a:cs typeface="Times New Roman" panose="02020603050405020304" pitchFamily="18" charset="0"/>
              </a:rPr>
              <a:t>1/167</a:t>
            </a:r>
          </a:p>
        </p:txBody>
      </p:sp>
      <p:sp>
        <p:nvSpPr>
          <p:cNvPr id="115" name="TextBox 114">
            <a:extLst>
              <a:ext uri="{FF2B5EF4-FFF2-40B4-BE49-F238E27FC236}">
                <a16:creationId xmlns:a16="http://schemas.microsoft.com/office/drawing/2014/main" id="{4907DE34-EB1D-4DF3-8538-932B7166D5F7}"/>
              </a:ext>
            </a:extLst>
          </p:cNvPr>
          <p:cNvSpPr txBox="1"/>
          <p:nvPr/>
        </p:nvSpPr>
        <p:spPr>
          <a:xfrm>
            <a:off x="6363387" y="5362565"/>
            <a:ext cx="2483061" cy="553998"/>
          </a:xfrm>
          <a:prstGeom prst="rect">
            <a:avLst/>
          </a:prstGeom>
          <a:solidFill>
            <a:srgbClr val="0A5C7E"/>
          </a:solidFill>
          <a:effectLst>
            <a:outerShdw blurRad="50800" dist="38100" dir="2700000" algn="tl" rotWithShape="0">
              <a:prstClr val="black">
                <a:alpha val="40000"/>
              </a:prstClr>
            </a:outerShdw>
          </a:effectLst>
        </p:spPr>
        <p:txBody>
          <a:bodyPr wrap="square" t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rPr>
              <a:t>In Canada </a:t>
            </a:r>
            <a:r>
              <a:rPr kumimoji="0" lang="fr-FR" sz="1800" b="1" i="0" u="none" strike="noStrike" kern="0" cap="none" spc="0" normalizeH="0" baseline="0" noProof="0" dirty="0" err="1">
                <a:ln>
                  <a:noFill/>
                </a:ln>
                <a:solidFill>
                  <a:schemeClr val="bg1"/>
                </a:solidFill>
                <a:effectLst/>
                <a:uLnTx/>
                <a:uFillTx/>
                <a:latin typeface="Arial Narrow" panose="020B0606020202030204" pitchFamily="34" charset="0"/>
                <a:cs typeface="Arial" panose="020B0604020202020204" pitchFamily="34" charset="0"/>
              </a:rPr>
              <a:t>this</a:t>
            </a: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rPr>
              <a:t> </a:t>
            </a:r>
            <a:r>
              <a:rPr kumimoji="0" lang="fr-FR" sz="1800" b="1" i="0" u="none" strike="noStrike" kern="0" cap="none" spc="0" normalizeH="0" baseline="0" noProof="0" dirty="0" err="1">
                <a:ln>
                  <a:noFill/>
                </a:ln>
                <a:solidFill>
                  <a:schemeClr val="bg1"/>
                </a:solidFill>
                <a:effectLst/>
                <a:uLnTx/>
                <a:uFillTx/>
                <a:latin typeface="Arial Narrow" panose="020B0606020202030204" pitchFamily="34" charset="0"/>
                <a:cs typeface="Arial" panose="020B0604020202020204" pitchFamily="34" charset="0"/>
              </a:rPr>
              <a:t>represents</a:t>
            </a: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rPr>
              <a:t> </a:t>
            </a: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ea typeface="Segoe UI Symbol"/>
                <a:cs typeface="Arial" panose="020B0604020202020204" pitchFamily="34" charset="0"/>
              </a:rPr>
              <a:t>~</a:t>
            </a:r>
            <a:r>
              <a:rPr kumimoji="0" lang="fr-FR" sz="1800" b="1" i="0" u="none" strike="noStrike" kern="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rPr>
              <a:t>140,000 patients !</a:t>
            </a:r>
          </a:p>
        </p:txBody>
      </p:sp>
    </p:spTree>
    <p:extLst>
      <p:ext uri="{BB962C8B-B14F-4D97-AF65-F5344CB8AC3E}">
        <p14:creationId xmlns:p14="http://schemas.microsoft.com/office/powerpoint/2010/main" val="176698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anim calcmode="lin" valueType="num">
                                      <p:cBhvr>
                                        <p:cTn id="27" dur="1000" fill="hold"/>
                                        <p:tgtEl>
                                          <p:spTgt spid="115"/>
                                        </p:tgtEl>
                                        <p:attrNameLst>
                                          <p:attrName>ppt_w</p:attrName>
                                        </p:attrNameLst>
                                      </p:cBhvr>
                                      <p:tavLst>
                                        <p:tav tm="0">
                                          <p:val>
                                            <p:fltVal val="0"/>
                                          </p:val>
                                        </p:tav>
                                        <p:tav tm="100000">
                                          <p:val>
                                            <p:strVal val="#ppt_w"/>
                                          </p:val>
                                        </p:tav>
                                      </p:tavLst>
                                    </p:anim>
                                    <p:anim calcmode="lin" valueType="num">
                                      <p:cBhvr>
                                        <p:cTn id="28" dur="1000" fill="hold"/>
                                        <p:tgtEl>
                                          <p:spTgt spid="115"/>
                                        </p:tgtEl>
                                        <p:attrNameLst>
                                          <p:attrName>ppt_h</p:attrName>
                                        </p:attrNameLst>
                                      </p:cBhvr>
                                      <p:tavLst>
                                        <p:tav tm="0">
                                          <p:val>
                                            <p:fltVal val="0"/>
                                          </p:val>
                                        </p:tav>
                                        <p:tav tm="100000">
                                          <p:val>
                                            <p:strVal val="#ppt_h"/>
                                          </p:val>
                                        </p:tav>
                                      </p:tavLst>
                                    </p:anim>
                                    <p:anim calcmode="lin" valueType="num">
                                      <p:cBhvr>
                                        <p:cTn id="29" dur="1000" fill="hold"/>
                                        <p:tgtEl>
                                          <p:spTgt spid="115"/>
                                        </p:tgtEl>
                                        <p:attrNameLst>
                                          <p:attrName>style.rotation</p:attrName>
                                        </p:attrNameLst>
                                      </p:cBhvr>
                                      <p:tavLst>
                                        <p:tav tm="0">
                                          <p:val>
                                            <p:fltVal val="90"/>
                                          </p:val>
                                        </p:tav>
                                        <p:tav tm="100000">
                                          <p:val>
                                            <p:fltVal val="0"/>
                                          </p:val>
                                        </p:tav>
                                      </p:tavLst>
                                    </p:anim>
                                    <p:animEffect transition="in" filter="fade">
                                      <p:cBhvr>
                                        <p:cTn id="30"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2" grpId="0"/>
      <p:bldP spid="1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UM" val="5"/>
</p:tagLst>
</file>

<file path=ppt/tags/tag10.xml><?xml version="1.0" encoding="utf-8"?>
<p:tagLst xmlns:a="http://schemas.openxmlformats.org/drawingml/2006/main" xmlns:r="http://schemas.openxmlformats.org/officeDocument/2006/relationships" xmlns:p="http://schemas.openxmlformats.org/presentationml/2006/main">
  <p:tag name="NUM" val="14"/>
</p:tagLst>
</file>

<file path=ppt/tags/tag11.xml><?xml version="1.0" encoding="utf-8"?>
<p:tagLst xmlns:a="http://schemas.openxmlformats.org/drawingml/2006/main" xmlns:r="http://schemas.openxmlformats.org/officeDocument/2006/relationships" xmlns:p="http://schemas.openxmlformats.org/presentationml/2006/main">
  <p:tag name="NUM" val="15"/>
</p:tagLst>
</file>

<file path=ppt/tags/tag12.xml><?xml version="1.0" encoding="utf-8"?>
<p:tagLst xmlns:a="http://schemas.openxmlformats.org/drawingml/2006/main" xmlns:r="http://schemas.openxmlformats.org/officeDocument/2006/relationships" xmlns:p="http://schemas.openxmlformats.org/presentationml/2006/main">
  <p:tag name="NUM" val="16"/>
</p:tagLst>
</file>

<file path=ppt/tags/tag13.xml><?xml version="1.0" encoding="utf-8"?>
<p:tagLst xmlns:a="http://schemas.openxmlformats.org/drawingml/2006/main" xmlns:r="http://schemas.openxmlformats.org/officeDocument/2006/relationships" xmlns:p="http://schemas.openxmlformats.org/presentationml/2006/main">
  <p:tag name="NUM" val="17"/>
</p:tagLst>
</file>

<file path=ppt/tags/tag14.xml><?xml version="1.0" encoding="utf-8"?>
<p:tagLst xmlns:a="http://schemas.openxmlformats.org/drawingml/2006/main" xmlns:r="http://schemas.openxmlformats.org/officeDocument/2006/relationships" xmlns:p="http://schemas.openxmlformats.org/presentationml/2006/main">
  <p:tag name="NUM" val="18"/>
</p:tagLst>
</file>

<file path=ppt/tags/tag15.xml><?xml version="1.0" encoding="utf-8"?>
<p:tagLst xmlns:a="http://schemas.openxmlformats.org/drawingml/2006/main" xmlns:r="http://schemas.openxmlformats.org/officeDocument/2006/relationships" xmlns:p="http://schemas.openxmlformats.org/presentationml/2006/main">
  <p:tag name="NUM" val="19"/>
</p:tagLst>
</file>

<file path=ppt/tags/tag16.xml><?xml version="1.0" encoding="utf-8"?>
<p:tagLst xmlns:a="http://schemas.openxmlformats.org/drawingml/2006/main" xmlns:r="http://schemas.openxmlformats.org/officeDocument/2006/relationships" xmlns:p="http://schemas.openxmlformats.org/presentationml/2006/main">
  <p:tag name="NUM" val="20"/>
</p:tagLst>
</file>

<file path=ppt/tags/tag17.xml><?xml version="1.0" encoding="utf-8"?>
<p:tagLst xmlns:a="http://schemas.openxmlformats.org/drawingml/2006/main" xmlns:r="http://schemas.openxmlformats.org/officeDocument/2006/relationships" xmlns:p="http://schemas.openxmlformats.org/presentationml/2006/main">
  <p:tag name="NUM" val="21"/>
</p:tagLst>
</file>

<file path=ppt/tags/tag18.xml><?xml version="1.0" encoding="utf-8"?>
<p:tagLst xmlns:a="http://schemas.openxmlformats.org/drawingml/2006/main" xmlns:r="http://schemas.openxmlformats.org/officeDocument/2006/relationships" xmlns:p="http://schemas.openxmlformats.org/presentationml/2006/main">
  <p:tag name="NUM" val="22"/>
</p:tagLst>
</file>

<file path=ppt/tags/tag19.xml><?xml version="1.0" encoding="utf-8"?>
<p:tagLst xmlns:a="http://schemas.openxmlformats.org/drawingml/2006/main" xmlns:r="http://schemas.openxmlformats.org/officeDocument/2006/relationships" xmlns:p="http://schemas.openxmlformats.org/presentationml/2006/main">
  <p:tag name="NUM" val="23"/>
</p:tagLst>
</file>

<file path=ppt/tags/tag2.xml><?xml version="1.0" encoding="utf-8"?>
<p:tagLst xmlns:a="http://schemas.openxmlformats.org/drawingml/2006/main" xmlns:r="http://schemas.openxmlformats.org/officeDocument/2006/relationships" xmlns:p="http://schemas.openxmlformats.org/presentationml/2006/main">
  <p:tag name="NUM" val="5"/>
</p:tagLst>
</file>

<file path=ppt/tags/tag20.xml><?xml version="1.0" encoding="utf-8"?>
<p:tagLst xmlns:a="http://schemas.openxmlformats.org/drawingml/2006/main" xmlns:r="http://schemas.openxmlformats.org/officeDocument/2006/relationships" xmlns:p="http://schemas.openxmlformats.org/presentationml/2006/main">
  <p:tag name="NUM" val="24"/>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8"/>
</p:tagLst>
</file>

<file path=ppt/tags/tag27.xml><?xml version="1.0" encoding="utf-8"?>
<p:tagLst xmlns:a="http://schemas.openxmlformats.org/drawingml/2006/main" xmlns:r="http://schemas.openxmlformats.org/officeDocument/2006/relationships" xmlns:p="http://schemas.openxmlformats.org/presentationml/2006/main">
  <p:tag name="NUM" val="9"/>
</p:tagLst>
</file>

<file path=ppt/tags/tag28.xml><?xml version="1.0" encoding="utf-8"?>
<p:tagLst xmlns:a="http://schemas.openxmlformats.org/drawingml/2006/main" xmlns:r="http://schemas.openxmlformats.org/officeDocument/2006/relationships" xmlns:p="http://schemas.openxmlformats.org/presentationml/2006/main">
  <p:tag name="NUM" val="10"/>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6"/>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6"/>
</p:tagLst>
</file>

<file path=ppt/tags/tag33.xml><?xml version="1.0" encoding="utf-8"?>
<p:tagLst xmlns:a="http://schemas.openxmlformats.org/drawingml/2006/main" xmlns:r="http://schemas.openxmlformats.org/officeDocument/2006/relationships" xmlns:p="http://schemas.openxmlformats.org/presentationml/2006/main">
  <p:tag name="NUM" val="7"/>
</p:tagLst>
</file>

<file path=ppt/tags/tag34.xml><?xml version="1.0" encoding="utf-8"?>
<p:tagLst xmlns:a="http://schemas.openxmlformats.org/drawingml/2006/main" xmlns:r="http://schemas.openxmlformats.org/officeDocument/2006/relationships" xmlns:p="http://schemas.openxmlformats.org/presentationml/2006/main">
  <p:tag name="NUM" val="8"/>
</p:tagLst>
</file>

<file path=ppt/tags/tag35.xml><?xml version="1.0" encoding="utf-8"?>
<p:tagLst xmlns:a="http://schemas.openxmlformats.org/drawingml/2006/main" xmlns:r="http://schemas.openxmlformats.org/officeDocument/2006/relationships" xmlns:p="http://schemas.openxmlformats.org/presentationml/2006/main">
  <p:tag name="NUM" val="9"/>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4.xml><?xml version="1.0" encoding="utf-8"?>
<p:tagLst xmlns:a="http://schemas.openxmlformats.org/drawingml/2006/main" xmlns:r="http://schemas.openxmlformats.org/officeDocument/2006/relationships" xmlns:p="http://schemas.openxmlformats.org/presentationml/2006/main">
  <p:tag name="NUM" val="7"/>
</p:tagLst>
</file>

<file path=ppt/tags/tag40.xml><?xml version="1.0" encoding="utf-8"?>
<p:tagLst xmlns:a="http://schemas.openxmlformats.org/drawingml/2006/main" xmlns:r="http://schemas.openxmlformats.org/officeDocument/2006/relationships" xmlns:p="http://schemas.openxmlformats.org/presentationml/2006/main">
  <p:tag name="NUM" val="14"/>
</p:tagLst>
</file>

<file path=ppt/tags/tag41.xml><?xml version="1.0" encoding="utf-8"?>
<p:tagLst xmlns:a="http://schemas.openxmlformats.org/drawingml/2006/main" xmlns:r="http://schemas.openxmlformats.org/officeDocument/2006/relationships" xmlns:p="http://schemas.openxmlformats.org/presentationml/2006/main">
  <p:tag name="NUM" val="15"/>
</p:tagLst>
</file>

<file path=ppt/tags/tag42.xml><?xml version="1.0" encoding="utf-8"?>
<p:tagLst xmlns:a="http://schemas.openxmlformats.org/drawingml/2006/main" xmlns:r="http://schemas.openxmlformats.org/officeDocument/2006/relationships" xmlns:p="http://schemas.openxmlformats.org/presentationml/2006/main">
  <p:tag name="NUM" val="16"/>
</p:tagLst>
</file>

<file path=ppt/tags/tag43.xml><?xml version="1.0" encoding="utf-8"?>
<p:tagLst xmlns:a="http://schemas.openxmlformats.org/drawingml/2006/main" xmlns:r="http://schemas.openxmlformats.org/officeDocument/2006/relationships" xmlns:p="http://schemas.openxmlformats.org/presentationml/2006/main">
  <p:tag name="NUM" val="17"/>
</p:tagLst>
</file>

<file path=ppt/tags/tag44.xml><?xml version="1.0" encoding="utf-8"?>
<p:tagLst xmlns:a="http://schemas.openxmlformats.org/drawingml/2006/main" xmlns:r="http://schemas.openxmlformats.org/officeDocument/2006/relationships" xmlns:p="http://schemas.openxmlformats.org/presentationml/2006/main">
  <p:tag name="NUM" val="18"/>
</p:tagLst>
</file>

<file path=ppt/tags/tag45.xml><?xml version="1.0" encoding="utf-8"?>
<p:tagLst xmlns:a="http://schemas.openxmlformats.org/drawingml/2006/main" xmlns:r="http://schemas.openxmlformats.org/officeDocument/2006/relationships" xmlns:p="http://schemas.openxmlformats.org/presentationml/2006/main">
  <p:tag name="NUM" val="19"/>
</p:tagLst>
</file>

<file path=ppt/tags/tag46.xml><?xml version="1.0" encoding="utf-8"?>
<p:tagLst xmlns:a="http://schemas.openxmlformats.org/drawingml/2006/main" xmlns:r="http://schemas.openxmlformats.org/officeDocument/2006/relationships" xmlns:p="http://schemas.openxmlformats.org/presentationml/2006/main">
  <p:tag name="NUM" val="20"/>
</p:tagLst>
</file>

<file path=ppt/tags/tag47.xml><?xml version="1.0" encoding="utf-8"?>
<p:tagLst xmlns:a="http://schemas.openxmlformats.org/drawingml/2006/main" xmlns:r="http://schemas.openxmlformats.org/officeDocument/2006/relationships" xmlns:p="http://schemas.openxmlformats.org/presentationml/2006/main">
  <p:tag name="NUM" val="21"/>
</p:tagLst>
</file>

<file path=ppt/tags/tag48.xml><?xml version="1.0" encoding="utf-8"?>
<p:tagLst xmlns:a="http://schemas.openxmlformats.org/drawingml/2006/main" xmlns:r="http://schemas.openxmlformats.org/officeDocument/2006/relationships" xmlns:p="http://schemas.openxmlformats.org/presentationml/2006/main">
  <p:tag name="NUM" val="22"/>
</p:tagLst>
</file>

<file path=ppt/tags/tag49.xml><?xml version="1.0" encoding="utf-8"?>
<p:tagLst xmlns:a="http://schemas.openxmlformats.org/drawingml/2006/main" xmlns:r="http://schemas.openxmlformats.org/officeDocument/2006/relationships" xmlns:p="http://schemas.openxmlformats.org/presentationml/2006/main">
  <p:tag name="NUM" val="23"/>
</p:tagLst>
</file>

<file path=ppt/tags/tag5.xml><?xml version="1.0" encoding="utf-8"?>
<p:tagLst xmlns:a="http://schemas.openxmlformats.org/drawingml/2006/main" xmlns:r="http://schemas.openxmlformats.org/officeDocument/2006/relationships" xmlns:p="http://schemas.openxmlformats.org/presentationml/2006/main">
  <p:tag name="NUM" val="8"/>
</p:tagLst>
</file>

<file path=ppt/tags/tag50.xml><?xml version="1.0" encoding="utf-8"?>
<p:tagLst xmlns:a="http://schemas.openxmlformats.org/drawingml/2006/main" xmlns:r="http://schemas.openxmlformats.org/officeDocument/2006/relationships" xmlns:p="http://schemas.openxmlformats.org/presentationml/2006/main">
  <p:tag name="NUM" val="24"/>
</p:tagLst>
</file>

<file path=ppt/tags/tag51.xml><?xml version="1.0" encoding="utf-8"?>
<p:tagLst xmlns:a="http://schemas.openxmlformats.org/drawingml/2006/main" xmlns:r="http://schemas.openxmlformats.org/officeDocument/2006/relationships" xmlns:p="http://schemas.openxmlformats.org/presentationml/2006/main">
  <p:tag name="NUM" val="25"/>
</p:tagLst>
</file>

<file path=ppt/tags/tag52.xml><?xml version="1.0" encoding="utf-8"?>
<p:tagLst xmlns:a="http://schemas.openxmlformats.org/drawingml/2006/main" xmlns:r="http://schemas.openxmlformats.org/officeDocument/2006/relationships" xmlns:p="http://schemas.openxmlformats.org/presentationml/2006/main">
  <p:tag name="NUM" val="26"/>
</p:tagLst>
</file>

<file path=ppt/tags/tag53.xml><?xml version="1.0" encoding="utf-8"?>
<p:tagLst xmlns:a="http://schemas.openxmlformats.org/drawingml/2006/main" xmlns:r="http://schemas.openxmlformats.org/officeDocument/2006/relationships" xmlns:p="http://schemas.openxmlformats.org/presentationml/2006/main">
  <p:tag name="NUM" val="27"/>
</p:tagLst>
</file>

<file path=ppt/tags/tag54.xml><?xml version="1.0" encoding="utf-8"?>
<p:tagLst xmlns:a="http://schemas.openxmlformats.org/drawingml/2006/main" xmlns:r="http://schemas.openxmlformats.org/officeDocument/2006/relationships" xmlns:p="http://schemas.openxmlformats.org/presentationml/2006/main">
  <p:tag name="NUM" val="28"/>
</p:tagLst>
</file>

<file path=ppt/tags/tag55.xml><?xml version="1.0" encoding="utf-8"?>
<p:tagLst xmlns:a="http://schemas.openxmlformats.org/drawingml/2006/main" xmlns:r="http://schemas.openxmlformats.org/officeDocument/2006/relationships" xmlns:p="http://schemas.openxmlformats.org/presentationml/2006/main">
  <p:tag name="NUM" val="29"/>
</p:tagLst>
</file>

<file path=ppt/tags/tag56.xml><?xml version="1.0" encoding="utf-8"?>
<p:tagLst xmlns:a="http://schemas.openxmlformats.org/drawingml/2006/main" xmlns:r="http://schemas.openxmlformats.org/officeDocument/2006/relationships" xmlns:p="http://schemas.openxmlformats.org/presentationml/2006/main">
  <p:tag name="NUM" val="30"/>
</p:tagLst>
</file>

<file path=ppt/tags/tag57.xml><?xml version="1.0" encoding="utf-8"?>
<p:tagLst xmlns:a="http://schemas.openxmlformats.org/drawingml/2006/main" xmlns:r="http://schemas.openxmlformats.org/officeDocument/2006/relationships" xmlns:p="http://schemas.openxmlformats.org/presentationml/2006/main">
  <p:tag name="NUM" val="31"/>
</p:tagLst>
</file>

<file path=ppt/tags/tag58.xml><?xml version="1.0" encoding="utf-8"?>
<p:tagLst xmlns:a="http://schemas.openxmlformats.org/drawingml/2006/main" xmlns:r="http://schemas.openxmlformats.org/officeDocument/2006/relationships" xmlns:p="http://schemas.openxmlformats.org/presentationml/2006/main">
  <p:tag name="NUM" val="32"/>
</p:tagLst>
</file>

<file path=ppt/tags/tag59.xml><?xml version="1.0" encoding="utf-8"?>
<p:tagLst xmlns:a="http://schemas.openxmlformats.org/drawingml/2006/main" xmlns:r="http://schemas.openxmlformats.org/officeDocument/2006/relationships" xmlns:p="http://schemas.openxmlformats.org/presentationml/2006/main">
  <p:tag name="NUM" val="34"/>
</p:tagLst>
</file>

<file path=ppt/tags/tag6.xml><?xml version="1.0" encoding="utf-8"?>
<p:tagLst xmlns:a="http://schemas.openxmlformats.org/drawingml/2006/main" xmlns:r="http://schemas.openxmlformats.org/officeDocument/2006/relationships" xmlns:p="http://schemas.openxmlformats.org/presentationml/2006/main">
  <p:tag name="NUM" val="9"/>
</p:tagLst>
</file>

<file path=ppt/tags/tag60.xml><?xml version="1.0" encoding="utf-8"?>
<p:tagLst xmlns:a="http://schemas.openxmlformats.org/drawingml/2006/main" xmlns:r="http://schemas.openxmlformats.org/officeDocument/2006/relationships" xmlns:p="http://schemas.openxmlformats.org/presentationml/2006/main">
  <p:tag name="NUM" val="35"/>
</p:tagLst>
</file>

<file path=ppt/tags/tag61.xml><?xml version="1.0" encoding="utf-8"?>
<p:tagLst xmlns:a="http://schemas.openxmlformats.org/drawingml/2006/main" xmlns:r="http://schemas.openxmlformats.org/officeDocument/2006/relationships" xmlns:p="http://schemas.openxmlformats.org/presentationml/2006/main">
  <p:tag name="NUM" val="36"/>
</p:tagLst>
</file>

<file path=ppt/tags/tag62.xml><?xml version="1.0" encoding="utf-8"?>
<p:tagLst xmlns:a="http://schemas.openxmlformats.org/drawingml/2006/main" xmlns:r="http://schemas.openxmlformats.org/officeDocument/2006/relationships" xmlns:p="http://schemas.openxmlformats.org/presentationml/2006/main">
  <p:tag name="NUM" val="37"/>
</p:tagLst>
</file>

<file path=ppt/tags/tag63.xml><?xml version="1.0" encoding="utf-8"?>
<p:tagLst xmlns:a="http://schemas.openxmlformats.org/drawingml/2006/main" xmlns:r="http://schemas.openxmlformats.org/officeDocument/2006/relationships" xmlns:p="http://schemas.openxmlformats.org/presentationml/2006/main">
  <p:tag name="NUM" val="38"/>
</p:tagLst>
</file>

<file path=ppt/tags/tag64.xml><?xml version="1.0" encoding="utf-8"?>
<p:tagLst xmlns:a="http://schemas.openxmlformats.org/drawingml/2006/main" xmlns:r="http://schemas.openxmlformats.org/officeDocument/2006/relationships" xmlns:p="http://schemas.openxmlformats.org/presentationml/2006/main">
  <p:tag name="NUM" val="39"/>
</p:tagLst>
</file>

<file path=ppt/tags/tag65.xml><?xml version="1.0" encoding="utf-8"?>
<p:tagLst xmlns:a="http://schemas.openxmlformats.org/drawingml/2006/main" xmlns:r="http://schemas.openxmlformats.org/officeDocument/2006/relationships" xmlns:p="http://schemas.openxmlformats.org/presentationml/2006/main">
  <p:tag name="NUM" val="41"/>
</p:tagLst>
</file>

<file path=ppt/tags/tag66.xml><?xml version="1.0" encoding="utf-8"?>
<p:tagLst xmlns:a="http://schemas.openxmlformats.org/drawingml/2006/main" xmlns:r="http://schemas.openxmlformats.org/officeDocument/2006/relationships" xmlns:p="http://schemas.openxmlformats.org/presentationml/2006/main">
  <p:tag name="NUM" val="42"/>
</p:tagLst>
</file>

<file path=ppt/tags/tag67.xml><?xml version="1.0" encoding="utf-8"?>
<p:tagLst xmlns:a="http://schemas.openxmlformats.org/drawingml/2006/main" xmlns:r="http://schemas.openxmlformats.org/officeDocument/2006/relationships" xmlns:p="http://schemas.openxmlformats.org/presentationml/2006/main">
  <p:tag name="NUM" val="43"/>
</p:tagLst>
</file>

<file path=ppt/tags/tag68.xml><?xml version="1.0" encoding="utf-8"?>
<p:tagLst xmlns:a="http://schemas.openxmlformats.org/drawingml/2006/main" xmlns:r="http://schemas.openxmlformats.org/officeDocument/2006/relationships" xmlns:p="http://schemas.openxmlformats.org/presentationml/2006/main">
  <p:tag name="NUM" val="44"/>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11"/>
</p:tagLst>
</file>

<file path=ppt/tags/tag70.xml><?xml version="1.0" encoding="utf-8"?>
<p:tagLst xmlns:a="http://schemas.openxmlformats.org/drawingml/2006/main" xmlns:r="http://schemas.openxmlformats.org/officeDocument/2006/relationships" xmlns:p="http://schemas.openxmlformats.org/presentationml/2006/main">
  <p:tag name="NUM" val="17"/>
</p:tagLst>
</file>

<file path=ppt/tags/tag71.xml><?xml version="1.0" encoding="utf-8"?>
<p:tagLst xmlns:a="http://schemas.openxmlformats.org/drawingml/2006/main" xmlns:r="http://schemas.openxmlformats.org/officeDocument/2006/relationships" xmlns:p="http://schemas.openxmlformats.org/presentationml/2006/main">
  <p:tag name="NUM" val="5"/>
</p:tagLst>
</file>

<file path=ppt/tags/tag72.xml><?xml version="1.0" encoding="utf-8"?>
<p:tagLst xmlns:a="http://schemas.openxmlformats.org/drawingml/2006/main" xmlns:r="http://schemas.openxmlformats.org/officeDocument/2006/relationships" xmlns:p="http://schemas.openxmlformats.org/presentationml/2006/main">
  <p:tag name="NUM" val="6"/>
</p:tagLst>
</file>

<file path=ppt/tags/tag73.xml><?xml version="1.0" encoding="utf-8"?>
<p:tagLst xmlns:a="http://schemas.openxmlformats.org/drawingml/2006/main" xmlns:r="http://schemas.openxmlformats.org/officeDocument/2006/relationships" xmlns:p="http://schemas.openxmlformats.org/presentationml/2006/main">
  <p:tag name="NUM" val="7"/>
</p:tagLst>
</file>

<file path=ppt/tags/tag74.xml><?xml version="1.0" encoding="utf-8"?>
<p:tagLst xmlns:a="http://schemas.openxmlformats.org/drawingml/2006/main" xmlns:r="http://schemas.openxmlformats.org/officeDocument/2006/relationships" xmlns:p="http://schemas.openxmlformats.org/presentationml/2006/main">
  <p:tag name="NUM" val="8"/>
</p:tagLst>
</file>

<file path=ppt/tags/tag75.xml><?xml version="1.0" encoding="utf-8"?>
<p:tagLst xmlns:a="http://schemas.openxmlformats.org/drawingml/2006/main" xmlns:r="http://schemas.openxmlformats.org/officeDocument/2006/relationships" xmlns:p="http://schemas.openxmlformats.org/presentationml/2006/main">
  <p:tag name="NUM" val="9"/>
</p:tagLst>
</file>

<file path=ppt/tags/tag76.xml><?xml version="1.0" encoding="utf-8"?>
<p:tagLst xmlns:a="http://schemas.openxmlformats.org/drawingml/2006/main" xmlns:r="http://schemas.openxmlformats.org/officeDocument/2006/relationships" xmlns:p="http://schemas.openxmlformats.org/presentationml/2006/main">
  <p:tag name="NUM" val="10"/>
</p:tagLst>
</file>

<file path=ppt/tags/tag77.xml><?xml version="1.0" encoding="utf-8"?>
<p:tagLst xmlns:a="http://schemas.openxmlformats.org/drawingml/2006/main" xmlns:r="http://schemas.openxmlformats.org/officeDocument/2006/relationships" xmlns:p="http://schemas.openxmlformats.org/presentationml/2006/main">
  <p:tag name="NUM" val="11"/>
</p:tagLst>
</file>

<file path=ppt/tags/tag78.xml><?xml version="1.0" encoding="utf-8"?>
<p:tagLst xmlns:a="http://schemas.openxmlformats.org/drawingml/2006/main" xmlns:r="http://schemas.openxmlformats.org/officeDocument/2006/relationships" xmlns:p="http://schemas.openxmlformats.org/presentationml/2006/main">
  <p:tag name="NUM" val="12"/>
</p:tagLst>
</file>

<file path=ppt/tags/tag79.xml><?xml version="1.0" encoding="utf-8"?>
<p:tagLst xmlns:a="http://schemas.openxmlformats.org/drawingml/2006/main" xmlns:r="http://schemas.openxmlformats.org/officeDocument/2006/relationships" xmlns:p="http://schemas.openxmlformats.org/presentationml/2006/main">
  <p:tag name="NUM" val="13"/>
</p:tagLst>
</file>

<file path=ppt/tags/tag8.xml><?xml version="1.0" encoding="utf-8"?>
<p:tagLst xmlns:a="http://schemas.openxmlformats.org/drawingml/2006/main" xmlns:r="http://schemas.openxmlformats.org/officeDocument/2006/relationships" xmlns:p="http://schemas.openxmlformats.org/presentationml/2006/main">
  <p:tag name="NUM" val="12"/>
</p:tagLst>
</file>

<file path=ppt/tags/tag80.xml><?xml version="1.0" encoding="utf-8"?>
<p:tagLst xmlns:a="http://schemas.openxmlformats.org/drawingml/2006/main" xmlns:r="http://schemas.openxmlformats.org/officeDocument/2006/relationships" xmlns:p="http://schemas.openxmlformats.org/presentationml/2006/main">
  <p:tag name="NUM" val="14"/>
</p:tagLst>
</file>

<file path=ppt/tags/tag81.xml><?xml version="1.0" encoding="utf-8"?>
<p:tagLst xmlns:a="http://schemas.openxmlformats.org/drawingml/2006/main" xmlns:r="http://schemas.openxmlformats.org/officeDocument/2006/relationships" xmlns:p="http://schemas.openxmlformats.org/presentationml/2006/main">
  <p:tag name="NUM" val="15"/>
</p:tagLst>
</file>

<file path=ppt/tags/tag82.xml><?xml version="1.0" encoding="utf-8"?>
<p:tagLst xmlns:a="http://schemas.openxmlformats.org/drawingml/2006/main" xmlns:r="http://schemas.openxmlformats.org/officeDocument/2006/relationships" xmlns:p="http://schemas.openxmlformats.org/presentationml/2006/main">
  <p:tag name="NUM" val="16"/>
</p:tagLst>
</file>

<file path=ppt/tags/tag83.xml><?xml version="1.0" encoding="utf-8"?>
<p:tagLst xmlns:a="http://schemas.openxmlformats.org/drawingml/2006/main" xmlns:r="http://schemas.openxmlformats.org/officeDocument/2006/relationships" xmlns:p="http://schemas.openxmlformats.org/presentationml/2006/main">
  <p:tag name="NUM" val="21"/>
</p:tagLst>
</file>

<file path=ppt/tags/tag84.xml><?xml version="1.0" encoding="utf-8"?>
<p:tagLst xmlns:a="http://schemas.openxmlformats.org/drawingml/2006/main" xmlns:r="http://schemas.openxmlformats.org/officeDocument/2006/relationships" xmlns:p="http://schemas.openxmlformats.org/presentationml/2006/main">
  <p:tag name="NUM" val="22"/>
</p:tagLst>
</file>

<file path=ppt/tags/tag85.xml><?xml version="1.0" encoding="utf-8"?>
<p:tagLst xmlns:a="http://schemas.openxmlformats.org/drawingml/2006/main" xmlns:r="http://schemas.openxmlformats.org/officeDocument/2006/relationships" xmlns:p="http://schemas.openxmlformats.org/presentationml/2006/main">
  <p:tag name="NUM" val="23"/>
</p:tagLst>
</file>

<file path=ppt/tags/tag86.xml><?xml version="1.0" encoding="utf-8"?>
<p:tagLst xmlns:a="http://schemas.openxmlformats.org/drawingml/2006/main" xmlns:r="http://schemas.openxmlformats.org/officeDocument/2006/relationships" xmlns:p="http://schemas.openxmlformats.org/presentationml/2006/main">
  <p:tag name="NUM" val="24"/>
</p:tagLst>
</file>

<file path=ppt/tags/tag87.xml><?xml version="1.0" encoding="utf-8"?>
<p:tagLst xmlns:a="http://schemas.openxmlformats.org/drawingml/2006/main" xmlns:r="http://schemas.openxmlformats.org/officeDocument/2006/relationships" xmlns:p="http://schemas.openxmlformats.org/presentationml/2006/main">
  <p:tag name="NUM" val="25"/>
</p:tagLst>
</file>

<file path=ppt/tags/tag88.xml><?xml version="1.0" encoding="utf-8"?>
<p:tagLst xmlns:a="http://schemas.openxmlformats.org/drawingml/2006/main" xmlns:r="http://schemas.openxmlformats.org/officeDocument/2006/relationships" xmlns:p="http://schemas.openxmlformats.org/presentationml/2006/main">
  <p:tag name="NUM" val="26"/>
</p:tagLst>
</file>

<file path=ppt/tags/tag89.xml><?xml version="1.0" encoding="utf-8"?>
<p:tagLst xmlns:a="http://schemas.openxmlformats.org/drawingml/2006/main" xmlns:r="http://schemas.openxmlformats.org/officeDocument/2006/relationships" xmlns:p="http://schemas.openxmlformats.org/presentationml/2006/main">
  <p:tag name="NUM" val="27"/>
</p:tagLst>
</file>

<file path=ppt/tags/tag9.xml><?xml version="1.0" encoding="utf-8"?>
<p:tagLst xmlns:a="http://schemas.openxmlformats.org/drawingml/2006/main" xmlns:r="http://schemas.openxmlformats.org/officeDocument/2006/relationships" xmlns:p="http://schemas.openxmlformats.org/presentationml/2006/main">
  <p:tag name="NUM" val="13"/>
</p:tagLst>
</file>

<file path=ppt/tags/tag90.xml><?xml version="1.0" encoding="utf-8"?>
<p:tagLst xmlns:a="http://schemas.openxmlformats.org/drawingml/2006/main" xmlns:r="http://schemas.openxmlformats.org/officeDocument/2006/relationships" xmlns:p="http://schemas.openxmlformats.org/presentationml/2006/main">
  <p:tag name="NUM" val="28"/>
</p:tagLst>
</file>

<file path=ppt/theme/theme1.xml><?xml version="1.0" encoding="utf-8"?>
<a:theme xmlns:a="http://schemas.openxmlformats.org/drawingml/2006/main" name="1_Office Theme">
  <a:themeElements>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i="http://www.w3.org/2001/XMLSchema-instance" xmlns:xsd="http://www.w3.org/2001/XMLSchema" xmlns="http://www.boldonjames.com/2008/01/sie/internal/label" sislVersion="0" policy="82ad3a63-90ad-4a46-a3cb-757f4658e205" origin="userSelected">
  <element uid="03e9b10b-a1f9-4a88-9630-476473f62285" value=""/>
  <element uid="7349a702-6462-4442-88eb-c64cd513835c" value=""/>
  <element uid="9036a7a1-5a4f-48d3-b24b-dfdab053dac9" value=""/>
</sisl>
</file>

<file path=customXml/itemProps1.xml><?xml version="1.0" encoding="utf-8"?>
<ds:datastoreItem xmlns:ds="http://schemas.openxmlformats.org/officeDocument/2006/customXml" ds:itemID="{DA2CFCEB-2A7B-41FF-B0A5-6AE07BFC106B}">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Office Theme</Template>
  <TotalTime>10927</TotalTime>
  <Words>2155</Words>
  <Application>Microsoft Office PowerPoint</Application>
  <PresentationFormat>On-screen Show (4:3)</PresentationFormat>
  <Paragraphs>452</Paragraphs>
  <Slides>26</Slides>
  <Notes>26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26</vt:i4>
      </vt:variant>
    </vt:vector>
  </HeadingPairs>
  <TitlesOfParts>
    <vt:vector size="42" baseType="lpstr">
      <vt:lpstr>msgothic</vt:lpstr>
      <vt:lpstr>Segoe UI Symbol</vt:lpstr>
      <vt:lpstr>Arial Narrow</vt:lpstr>
      <vt:lpstr>Arial</vt:lpstr>
      <vt:lpstr>Wingdings</vt:lpstr>
      <vt:lpstr>Agency FB</vt:lpstr>
      <vt:lpstr>Lato</vt:lpstr>
      <vt:lpstr>Open Sans</vt:lpstr>
      <vt:lpstr>Calibri</vt:lpstr>
      <vt:lpstr>Calibri Light</vt:lpstr>
      <vt:lpstr>Times New Roman</vt:lpstr>
      <vt:lpstr>Arial Bold</vt:lpstr>
      <vt:lpstr>Helvetica</vt:lpstr>
      <vt:lpstr>1_Office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keywords>*$%IU-*$%GenBus</cp:keywords>
  <cp:lastModifiedBy>Lianne Goldin</cp:lastModifiedBy>
  <cp:revision>634</cp:revision>
  <dcterms:created xsi:type="dcterms:W3CDTF">2018-02-28T19:04:49Z</dcterms:created>
  <dcterms:modified xsi:type="dcterms:W3CDTF">2018-05-07T20:24:13Z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17c8e6f0-8e9c-4a87-ad4a-48696c943544</vt:lpwstr>
  </property>
  <property fmtid="{D5CDD505-2E9C-101B-9397-08002B2CF9AE}" pid="3" name="bjSaver">
    <vt:lpwstr>Hr15/YocI9iGYyOkyduXlkqEcS5ekYon</vt:lpwstr>
  </property>
  <property fmtid="{D5CDD505-2E9C-101B-9397-08002B2CF9AE}" pid="4" name="bjDocumentLabelXML">
    <vt:lpwstr>&lt;?xml version="1.0" encoding="us-ascii"?&gt;&lt;sisl xmlns:xsi="http://www.w3.org/2001/XMLSchema-instance" xmlns:xsd="http://www.w3.org/2001/XMLSchema" sislVersion="0" policy="82ad3a63-90ad-4a46-a3cb-757f4658e205" origin="userSelected" xmlns="http://www.boldonj</vt:lpwstr>
  </property>
  <property fmtid="{D5CDD505-2E9C-101B-9397-08002B2CF9AE}" pid="5" name="bjDocumentLabelXML-0">
    <vt:lpwstr>ames.com/2008/01/sie/internal/label"&gt;&lt;element uid="03e9b10b-a1f9-4a88-9630-476473f62285" value="" /&gt;&lt;element uid="7349a702-6462-4442-88eb-c64cd513835c" value="" /&gt;&lt;element uid="9036a7a1-5a4f-48d3-b24b-dfdab053dac9" value="" /&gt;&lt;/sisl&gt;</vt:lpwstr>
  </property>
  <property fmtid="{D5CDD505-2E9C-101B-9397-08002B2CF9AE}" pid="6" name="bjDocumentSecurityLabel">
    <vt:lpwstr>Internal Use Only - General Business</vt:lpwstr>
  </property>
</Properties>
</file>